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sldIdLst>
    <p:sldId id="282" r:id="rId5"/>
    <p:sldId id="273" r:id="rId6"/>
    <p:sldId id="271" r:id="rId7"/>
    <p:sldId id="304" r:id="rId8"/>
    <p:sldId id="275" r:id="rId9"/>
    <p:sldId id="284" r:id="rId10"/>
    <p:sldId id="283" r:id="rId11"/>
    <p:sldId id="287" r:id="rId12"/>
    <p:sldId id="288" r:id="rId13"/>
    <p:sldId id="289" r:id="rId14"/>
    <p:sldId id="303" r:id="rId15"/>
    <p:sldId id="290" r:id="rId16"/>
    <p:sldId id="291" r:id="rId17"/>
    <p:sldId id="292" r:id="rId18"/>
    <p:sldId id="276" r:id="rId19"/>
    <p:sldId id="296" r:id="rId20"/>
    <p:sldId id="297" r:id="rId21"/>
    <p:sldId id="298" r:id="rId22"/>
    <p:sldId id="299" r:id="rId23"/>
    <p:sldId id="302" r:id="rId24"/>
    <p:sldId id="293" r:id="rId25"/>
    <p:sldId id="294" r:id="rId26"/>
    <p:sldId id="295"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Futura Book" charset="0"/>
      <p:regular r:id="rId32"/>
      <p:bold r:id="rId33"/>
      <p:italic r:id="rId34"/>
      <p:boldItalic r:id="rId35"/>
    </p:embeddedFont>
    <p:embeddedFont>
      <p:font typeface="Futura PT Book" panose="020B0604020202020204" charset="0"/>
      <p:regular r:id="rId36"/>
      <p:bold r:id="rId37"/>
      <p:italic r:id="rId38"/>
      <p:boldItalic r:id="rId39"/>
    </p:embeddedFont>
    <p:embeddedFont>
      <p:font typeface="Futura PT Demi" panose="020B0604020202020204" charset="0"/>
      <p:regular r:id="rId40"/>
      <p:bold r:id="rId41"/>
      <p:italic r:id="rId42"/>
      <p:boldItalic r:id="rId43"/>
    </p:embeddedFont>
  </p:embeddedFontLst>
  <p:defaultText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09" algn="l" defTabSz="457155" rtl="0" eaLnBrk="1" latinLnBrk="0" hangingPunct="1">
      <a:defRPr sz="1800" kern="1200">
        <a:solidFill>
          <a:schemeClr val="tx1"/>
        </a:solidFill>
        <a:latin typeface="+mn-lt"/>
        <a:ea typeface="+mn-ea"/>
        <a:cs typeface="+mn-cs"/>
      </a:defRPr>
    </a:lvl3pPr>
    <a:lvl4pPr marL="1371464" algn="l" defTabSz="457155" rtl="0" eaLnBrk="1" latinLnBrk="0" hangingPunct="1">
      <a:defRPr sz="1800" kern="1200">
        <a:solidFill>
          <a:schemeClr val="tx1"/>
        </a:solidFill>
        <a:latin typeface="+mn-lt"/>
        <a:ea typeface="+mn-ea"/>
        <a:cs typeface="+mn-cs"/>
      </a:defRPr>
    </a:lvl4pPr>
    <a:lvl5pPr marL="1828617" algn="l" defTabSz="457155" rtl="0" eaLnBrk="1" latinLnBrk="0" hangingPunct="1">
      <a:defRPr sz="1800" kern="1200">
        <a:solidFill>
          <a:schemeClr val="tx1"/>
        </a:solidFill>
        <a:latin typeface="+mn-lt"/>
        <a:ea typeface="+mn-ea"/>
        <a:cs typeface="+mn-cs"/>
      </a:defRPr>
    </a:lvl5pPr>
    <a:lvl6pPr marL="2285772" algn="l" defTabSz="457155" rtl="0" eaLnBrk="1" latinLnBrk="0" hangingPunct="1">
      <a:defRPr sz="1800" kern="1200">
        <a:solidFill>
          <a:schemeClr val="tx1"/>
        </a:solidFill>
        <a:latin typeface="+mn-lt"/>
        <a:ea typeface="+mn-ea"/>
        <a:cs typeface="+mn-cs"/>
      </a:defRPr>
    </a:lvl6pPr>
    <a:lvl7pPr marL="2742926" algn="l" defTabSz="457155" rtl="0" eaLnBrk="1" latinLnBrk="0" hangingPunct="1">
      <a:defRPr sz="1800" kern="1200">
        <a:solidFill>
          <a:schemeClr val="tx1"/>
        </a:solidFill>
        <a:latin typeface="+mn-lt"/>
        <a:ea typeface="+mn-ea"/>
        <a:cs typeface="+mn-cs"/>
      </a:defRPr>
    </a:lvl7pPr>
    <a:lvl8pPr marL="3200081" algn="l" defTabSz="457155" rtl="0" eaLnBrk="1" latinLnBrk="0" hangingPunct="1">
      <a:defRPr sz="1800" kern="1200">
        <a:solidFill>
          <a:schemeClr val="tx1"/>
        </a:solidFill>
        <a:latin typeface="+mn-lt"/>
        <a:ea typeface="+mn-ea"/>
        <a:cs typeface="+mn-cs"/>
      </a:defRPr>
    </a:lvl8pPr>
    <a:lvl9pPr marL="3657234" algn="l" defTabSz="4571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9D2"/>
    <a:srgbClr val="313131"/>
    <a:srgbClr val="595959"/>
    <a:srgbClr val="1E1E1E"/>
    <a:srgbClr val="2A2A2A"/>
    <a:srgbClr val="282828"/>
    <a:srgbClr val="FFDB94"/>
    <a:srgbClr val="FFFFFF"/>
    <a:srgbClr val="E6C384"/>
    <a:srgbClr val="AE9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2B14E-342B-3D37-AA04-EE199BC74813}" v="2" dt="2023-10-18T21:51:06.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8"/>
    <p:restoredTop sz="94674"/>
  </p:normalViewPr>
  <p:slideViewPr>
    <p:cSldViewPr snapToGrid="0">
      <p:cViewPr varScale="1">
        <p:scale>
          <a:sx n="73" d="100"/>
          <a:sy n="73" d="100"/>
        </p:scale>
        <p:origin x="6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sy Goldberg" userId="S::bgoldberg@travelsavers.net::fc9bad5b-963b-4120-9bd2-da4562f1196e" providerId="AD" clId="Web-{0272B14E-342B-3D37-AA04-EE199BC74813}"/>
    <pc:docChg chg="addSld">
      <pc:chgData name="Betsy Goldberg" userId="S::bgoldberg@travelsavers.net::fc9bad5b-963b-4120-9bd2-da4562f1196e" providerId="AD" clId="Web-{0272B14E-342B-3D37-AA04-EE199BC74813}" dt="2023-10-18T21:51:06.229" v="1"/>
      <pc:docMkLst>
        <pc:docMk/>
      </pc:docMkLst>
      <pc:sldChg chg="add replId">
        <pc:chgData name="Betsy Goldberg" userId="S::bgoldberg@travelsavers.net::fc9bad5b-963b-4120-9bd2-da4562f1196e" providerId="AD" clId="Web-{0272B14E-342B-3D37-AA04-EE199BC74813}" dt="2023-10-18T21:50:41.900" v="0"/>
        <pc:sldMkLst>
          <pc:docMk/>
          <pc:sldMk cId="3162821720" sldId="303"/>
        </pc:sldMkLst>
      </pc:sldChg>
      <pc:sldChg chg="add replId">
        <pc:chgData name="Betsy Goldberg" userId="S::bgoldberg@travelsavers.net::fc9bad5b-963b-4120-9bd2-da4562f1196e" providerId="AD" clId="Web-{0272B14E-342B-3D37-AA04-EE199BC74813}" dt="2023-10-18T21:51:06.229" v="1"/>
        <pc:sldMkLst>
          <pc:docMk/>
          <pc:sldMk cId="3827502034" sldId="30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EECC6B-4DDE-F65E-5B94-F35DD91EA6A5}"/>
              </a:ext>
            </a:extLst>
          </p:cNvPr>
          <p:cNvPicPr>
            <a:picLocks noChangeAspect="1"/>
          </p:cNvPicPr>
          <p:nvPr userDrawn="1"/>
        </p:nvPicPr>
        <p:blipFill>
          <a:blip r:embed="rId2"/>
          <a:srcRect/>
          <a:stretch/>
        </p:blipFill>
        <p:spPr>
          <a:xfrm>
            <a:off x="0" y="0"/>
            <a:ext cx="18288000" cy="10287000"/>
          </a:xfrm>
          <a:prstGeom prst="rect">
            <a:avLst/>
          </a:prstGeom>
        </p:spPr>
      </p:pic>
    </p:spTree>
    <p:extLst>
      <p:ext uri="{BB962C8B-B14F-4D97-AF65-F5344CB8AC3E}">
        <p14:creationId xmlns:p14="http://schemas.microsoft.com/office/powerpoint/2010/main" val="330624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9"/>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8551D9-EBD8-3547-BB68-9E59AF161E8C}"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00867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8551D9-EBD8-3547-BB68-9E59AF161E8C}"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417524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8551D9-EBD8-3547-BB68-9E59AF161E8C}"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3797271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B18551D9-EBD8-3547-BB68-9E59AF161E8C}"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98443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40"/>
            <a:ext cx="9258300" cy="7310438"/>
          </a:xfrm>
        </p:spPr>
        <p:txBody>
          <a:bodyPr anchor="t"/>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t>Click icon to add picture</a:t>
            </a:r>
          </a:p>
        </p:txBody>
      </p:sp>
      <p:sp>
        <p:nvSpPr>
          <p:cNvPr id="4" name="Text Placeholder 3"/>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B18551D9-EBD8-3547-BB68-9E59AF161E8C}"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60263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51D9-EBD8-3547-BB68-9E59AF161E8C}"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901055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9"/>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9"/>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51D9-EBD8-3547-BB68-9E59AF161E8C}"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267457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06C86C-5C49-2B06-8EB1-6B7188BB9465}"/>
              </a:ext>
            </a:extLst>
          </p:cNvPr>
          <p:cNvPicPr>
            <a:picLocks noChangeAspect="1"/>
          </p:cNvPicPr>
          <p:nvPr userDrawn="1"/>
        </p:nvPicPr>
        <p:blipFill>
          <a:blip r:embed="rId2"/>
          <a:src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0B83A96F-28D1-23E9-9B26-0C0D66DFE619}"/>
              </a:ext>
            </a:extLst>
          </p:cNvPr>
          <p:cNvSpPr>
            <a:spLocks noGrp="1"/>
          </p:cNvSpPr>
          <p:nvPr>
            <p:ph type="title" hasCustomPrompt="1"/>
          </p:nvPr>
        </p:nvSpPr>
        <p:spPr>
          <a:xfrm>
            <a:off x="6741763" y="3901355"/>
            <a:ext cx="10879811" cy="1242146"/>
          </a:xfrm>
        </p:spPr>
        <p:txBody>
          <a:bodyPr anchor="b">
            <a:normAutofit/>
          </a:bodyPr>
          <a:lstStyle>
            <a:lvl1pPr algn="l">
              <a:defRPr sz="8001" b="1" i="0" spc="-150">
                <a:solidFill>
                  <a:srgbClr val="2A2A2A"/>
                </a:solidFill>
                <a:latin typeface="Futura PT Demi" panose="020B0502020204020303" pitchFamily="34" charset="77"/>
              </a:defRPr>
            </a:lvl1pPr>
          </a:lstStyle>
          <a:p>
            <a:r>
              <a:rPr lang="en-US" dirty="0"/>
              <a:t>TITLE/FUTURA PT DEMI</a:t>
            </a:r>
          </a:p>
        </p:txBody>
      </p:sp>
      <p:cxnSp>
        <p:nvCxnSpPr>
          <p:cNvPr id="10" name="Straight Connector 9">
            <a:extLst>
              <a:ext uri="{FF2B5EF4-FFF2-40B4-BE49-F238E27FC236}">
                <a16:creationId xmlns:a16="http://schemas.microsoft.com/office/drawing/2014/main" id="{C34782C0-D262-C286-F4D4-B4293A18F28F}"/>
              </a:ext>
            </a:extLst>
          </p:cNvPr>
          <p:cNvCxnSpPr>
            <a:cxnSpLocks/>
            <a:stCxn id="7" idx="3"/>
          </p:cNvCxnSpPr>
          <p:nvPr userDrawn="1"/>
        </p:nvCxnSpPr>
        <p:spPr>
          <a:xfrm flipH="1">
            <a:off x="6106332" y="5143500"/>
            <a:ext cx="12181668" cy="0"/>
          </a:xfrm>
          <a:prstGeom prst="line">
            <a:avLst/>
          </a:prstGeom>
          <a:ln w="53975" cap="sq">
            <a:gradFill flip="none" rotWithShape="1">
              <a:gsLst>
                <a:gs pos="4000">
                  <a:schemeClr val="accent1">
                    <a:lumMod val="0"/>
                    <a:lumOff val="100000"/>
                    <a:alpha val="0"/>
                  </a:schemeClr>
                </a:gs>
                <a:gs pos="65000">
                  <a:srgbClr val="E6C384"/>
                </a:gs>
                <a:gs pos="41000">
                  <a:srgbClr val="8A7751"/>
                </a:gs>
                <a:gs pos="83000">
                  <a:srgbClr val="6D5E40"/>
                </a:gs>
                <a:gs pos="100000">
                  <a:srgbClr val="AE956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7015B47-83DC-EAAB-E7B4-EB9EC625D8F4}"/>
              </a:ext>
            </a:extLst>
          </p:cNvPr>
          <p:cNvSpPr>
            <a:spLocks noGrp="1"/>
          </p:cNvSpPr>
          <p:nvPr>
            <p:ph type="body" sz="quarter" idx="11" hasCustomPrompt="1"/>
          </p:nvPr>
        </p:nvSpPr>
        <p:spPr>
          <a:xfrm>
            <a:off x="6741762" y="5311909"/>
            <a:ext cx="10878867" cy="1211264"/>
          </a:xfrm>
        </p:spPr>
        <p:txBody>
          <a:bodyPr>
            <a:normAutofit/>
          </a:bodyPr>
          <a:lstStyle>
            <a:lvl1pPr marL="0" indent="0">
              <a:buNone/>
              <a:defRPr sz="4800" b="0" i="0" spc="-150">
                <a:solidFill>
                  <a:srgbClr val="2A2A2A"/>
                </a:solidFill>
                <a:latin typeface="Futura PT Book" panose="020B0502020204020303" pitchFamily="34" charset="77"/>
              </a:defRPr>
            </a:lvl1pPr>
          </a:lstStyle>
          <a:p>
            <a:pPr lvl="0"/>
            <a:r>
              <a:rPr lang="en-US" dirty="0"/>
              <a:t>SUB-TITLE / FUTURA PT BOOK</a:t>
            </a:r>
          </a:p>
        </p:txBody>
      </p:sp>
    </p:spTree>
    <p:extLst>
      <p:ext uri="{BB962C8B-B14F-4D97-AF65-F5344CB8AC3E}">
        <p14:creationId xmlns:p14="http://schemas.microsoft.com/office/powerpoint/2010/main" val="348291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477151-B3B7-4F46-7304-AD04DBECCAF1}"/>
              </a:ext>
            </a:extLst>
          </p:cNvPr>
          <p:cNvPicPr>
            <a:picLocks noChangeAspect="1"/>
          </p:cNvPicPr>
          <p:nvPr userDrawn="1"/>
        </p:nvPicPr>
        <p:blipFill>
          <a:blip r:embed="rId2"/>
          <a:srcRect/>
          <a:stretch/>
        </p:blipFill>
        <p:spPr>
          <a:xfrm>
            <a:off x="0" y="0"/>
            <a:ext cx="18288000" cy="10287000"/>
          </a:xfrm>
          <a:prstGeom prst="rect">
            <a:avLst/>
          </a:prstGeom>
        </p:spPr>
      </p:pic>
      <p:sp>
        <p:nvSpPr>
          <p:cNvPr id="3" name="Title 1">
            <a:extLst>
              <a:ext uri="{FF2B5EF4-FFF2-40B4-BE49-F238E27FC236}">
                <a16:creationId xmlns:a16="http://schemas.microsoft.com/office/drawing/2014/main" id="{4D9F7D07-988E-326B-D246-C7C23197FE32}"/>
              </a:ext>
            </a:extLst>
          </p:cNvPr>
          <p:cNvSpPr>
            <a:spLocks noGrp="1"/>
          </p:cNvSpPr>
          <p:nvPr>
            <p:ph type="title" hasCustomPrompt="1"/>
          </p:nvPr>
        </p:nvSpPr>
        <p:spPr>
          <a:xfrm>
            <a:off x="867159" y="2543164"/>
            <a:ext cx="12675677" cy="1242146"/>
          </a:xfrm>
          <a:noFill/>
        </p:spPr>
        <p:txBody>
          <a:bodyPr anchor="t">
            <a:normAutofit/>
          </a:bodyPr>
          <a:lstStyle>
            <a:lvl1pPr algn="l">
              <a:defRPr sz="66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TITLE/FUTURA PT DEMI</a:t>
            </a:r>
          </a:p>
        </p:txBody>
      </p:sp>
      <p:sp>
        <p:nvSpPr>
          <p:cNvPr id="5" name="Text Placeholder 11">
            <a:extLst>
              <a:ext uri="{FF2B5EF4-FFF2-40B4-BE49-F238E27FC236}">
                <a16:creationId xmlns:a16="http://schemas.microsoft.com/office/drawing/2014/main" id="{B26A3706-80CA-03DB-9667-22A01A5712E9}"/>
              </a:ext>
            </a:extLst>
          </p:cNvPr>
          <p:cNvSpPr>
            <a:spLocks noGrp="1"/>
          </p:cNvSpPr>
          <p:nvPr>
            <p:ph type="body" sz="quarter" idx="10" hasCustomPrompt="1"/>
          </p:nvPr>
        </p:nvSpPr>
        <p:spPr>
          <a:xfrm>
            <a:off x="867159" y="3802072"/>
            <a:ext cx="12675677" cy="620390"/>
          </a:xfrm>
          <a:noFill/>
        </p:spPr>
        <p:txBody>
          <a:bodyPr lIns="274320" anchor="t">
            <a:noAutofit/>
          </a:bodyPr>
          <a:lstStyle>
            <a:lvl1pPr marL="0" indent="0" algn="l">
              <a:buNone/>
              <a:defRPr sz="4400" b="0" i="0" spc="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8" name="Text Placeholder 13">
            <a:extLst>
              <a:ext uri="{FF2B5EF4-FFF2-40B4-BE49-F238E27FC236}">
                <a16:creationId xmlns:a16="http://schemas.microsoft.com/office/drawing/2014/main" id="{77812ABF-AA0E-C98D-7902-DBF8B03372F9}"/>
              </a:ext>
            </a:extLst>
          </p:cNvPr>
          <p:cNvSpPr>
            <a:spLocks noGrp="1"/>
          </p:cNvSpPr>
          <p:nvPr>
            <p:ph type="body" sz="quarter" idx="11" hasCustomPrompt="1"/>
          </p:nvPr>
        </p:nvSpPr>
        <p:spPr>
          <a:xfrm>
            <a:off x="867156" y="4613302"/>
            <a:ext cx="12675678"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4001"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p:txBody>
      </p:sp>
    </p:spTree>
    <p:extLst>
      <p:ext uri="{BB962C8B-B14F-4D97-AF65-F5344CB8AC3E}">
        <p14:creationId xmlns:p14="http://schemas.microsoft.com/office/powerpoint/2010/main" val="5600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A490AC-CC2E-8F0A-6EBF-07651E79C974}"/>
              </a:ext>
            </a:extLst>
          </p:cNvPr>
          <p:cNvPicPr>
            <a:picLocks noChangeAspect="1"/>
          </p:cNvPicPr>
          <p:nvPr userDrawn="1"/>
        </p:nvPicPr>
        <p:blipFill>
          <a:blip r:embed="rId2"/>
          <a:srcRect/>
          <a:stretch/>
        </p:blipFill>
        <p:spPr>
          <a:xfrm>
            <a:off x="0" y="0"/>
            <a:ext cx="18288000" cy="10287000"/>
          </a:xfrm>
          <a:prstGeom prst="rect">
            <a:avLst/>
          </a:prstGeom>
        </p:spPr>
      </p:pic>
      <p:sp>
        <p:nvSpPr>
          <p:cNvPr id="7" name="Title 1">
            <a:extLst>
              <a:ext uri="{FF2B5EF4-FFF2-40B4-BE49-F238E27FC236}">
                <a16:creationId xmlns:a16="http://schemas.microsoft.com/office/drawing/2014/main" id="{91D45742-18F9-5162-AC62-18B33D0FAD76}"/>
              </a:ext>
            </a:extLst>
          </p:cNvPr>
          <p:cNvSpPr>
            <a:spLocks noGrp="1"/>
          </p:cNvSpPr>
          <p:nvPr>
            <p:ph type="title" hasCustomPrompt="1"/>
          </p:nvPr>
        </p:nvSpPr>
        <p:spPr>
          <a:xfrm>
            <a:off x="867159" y="2505712"/>
            <a:ext cx="13590078" cy="1242146"/>
          </a:xfrm>
          <a:noFill/>
        </p:spPr>
        <p:txBody>
          <a:bodyPr anchor="t">
            <a:normAutofit/>
          </a:bodyPr>
          <a:lstStyle>
            <a:lvl1pPr algn="l">
              <a:defRPr sz="66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TITLE/FUTURA PT DEMI</a:t>
            </a:r>
          </a:p>
        </p:txBody>
      </p:sp>
      <p:sp>
        <p:nvSpPr>
          <p:cNvPr id="12" name="Text Placeholder 11">
            <a:extLst>
              <a:ext uri="{FF2B5EF4-FFF2-40B4-BE49-F238E27FC236}">
                <a16:creationId xmlns:a16="http://schemas.microsoft.com/office/drawing/2014/main" id="{8106DC57-0250-4662-B404-51F5E2FA0DD1}"/>
              </a:ext>
            </a:extLst>
          </p:cNvPr>
          <p:cNvSpPr>
            <a:spLocks noGrp="1"/>
          </p:cNvSpPr>
          <p:nvPr>
            <p:ph type="body" sz="quarter" idx="10" hasCustomPrompt="1"/>
          </p:nvPr>
        </p:nvSpPr>
        <p:spPr>
          <a:xfrm>
            <a:off x="867158" y="3873107"/>
            <a:ext cx="6648774" cy="620390"/>
          </a:xfrm>
          <a:noFill/>
        </p:spPr>
        <p:txBody>
          <a:bodyPr lIns="274320" anchor="t">
            <a:noAutofit/>
          </a:bodyPr>
          <a:lstStyle>
            <a:lvl1pPr marL="0" indent="0" algn="l">
              <a:buNone/>
              <a:defRPr sz="3600" b="0" i="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14" name="Text Placeholder 13">
            <a:extLst>
              <a:ext uri="{FF2B5EF4-FFF2-40B4-BE49-F238E27FC236}">
                <a16:creationId xmlns:a16="http://schemas.microsoft.com/office/drawing/2014/main" id="{BC179EAE-8B6D-7139-C2A6-F0818BF3AFFD}"/>
              </a:ext>
            </a:extLst>
          </p:cNvPr>
          <p:cNvSpPr>
            <a:spLocks noGrp="1"/>
          </p:cNvSpPr>
          <p:nvPr>
            <p:ph type="body" sz="quarter" idx="11" hasCustomPrompt="1"/>
          </p:nvPr>
        </p:nvSpPr>
        <p:spPr>
          <a:xfrm>
            <a:off x="867159" y="4948681"/>
            <a:ext cx="6648776"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3200"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p:txBody>
      </p:sp>
      <p:sp>
        <p:nvSpPr>
          <p:cNvPr id="2" name="Text Placeholder 11">
            <a:extLst>
              <a:ext uri="{FF2B5EF4-FFF2-40B4-BE49-F238E27FC236}">
                <a16:creationId xmlns:a16="http://schemas.microsoft.com/office/drawing/2014/main" id="{E6264C2F-5B8C-0B83-5530-EB09EC49F66B}"/>
              </a:ext>
            </a:extLst>
          </p:cNvPr>
          <p:cNvSpPr>
            <a:spLocks noGrp="1"/>
          </p:cNvSpPr>
          <p:nvPr>
            <p:ph type="body" sz="quarter" idx="12" hasCustomPrompt="1"/>
          </p:nvPr>
        </p:nvSpPr>
        <p:spPr>
          <a:xfrm>
            <a:off x="7808463" y="3873107"/>
            <a:ext cx="6648774" cy="620390"/>
          </a:xfrm>
          <a:noFill/>
        </p:spPr>
        <p:txBody>
          <a:bodyPr lIns="274320" anchor="t">
            <a:noAutofit/>
          </a:bodyPr>
          <a:lstStyle>
            <a:lvl1pPr marL="0" indent="0" algn="l">
              <a:buNone/>
              <a:defRPr sz="3600" b="0" i="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3" name="Text Placeholder 13">
            <a:extLst>
              <a:ext uri="{FF2B5EF4-FFF2-40B4-BE49-F238E27FC236}">
                <a16:creationId xmlns:a16="http://schemas.microsoft.com/office/drawing/2014/main" id="{2E31E575-25A6-95E9-DBF4-BAED45107ECB}"/>
              </a:ext>
            </a:extLst>
          </p:cNvPr>
          <p:cNvSpPr>
            <a:spLocks noGrp="1"/>
          </p:cNvSpPr>
          <p:nvPr>
            <p:ph type="body" sz="quarter" idx="13" hasCustomPrompt="1"/>
          </p:nvPr>
        </p:nvSpPr>
        <p:spPr>
          <a:xfrm>
            <a:off x="7808463" y="4948681"/>
            <a:ext cx="6648776"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3200"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lvl="0"/>
            <a:endParaRPr lang="en-US" dirty="0"/>
          </a:p>
        </p:txBody>
      </p:sp>
    </p:spTree>
    <p:extLst>
      <p:ext uri="{BB962C8B-B14F-4D97-AF65-F5344CB8AC3E}">
        <p14:creationId xmlns:p14="http://schemas.microsoft.com/office/powerpoint/2010/main" val="380701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F083B8-A6B4-204E-720C-D164EF672250}"/>
              </a:ext>
            </a:extLst>
          </p:cNvPr>
          <p:cNvPicPr>
            <a:picLocks noChangeAspect="1"/>
          </p:cNvPicPr>
          <p:nvPr userDrawn="1"/>
        </p:nvPicPr>
        <p:blipFill>
          <a:blip r:embed="rId2"/>
          <a:srcRect/>
          <a:stretch/>
        </p:blipFill>
        <p:spPr>
          <a:xfrm>
            <a:off x="0" y="2066"/>
            <a:ext cx="18288000" cy="10287000"/>
          </a:xfrm>
          <a:prstGeom prst="rect">
            <a:avLst/>
          </a:prstGeom>
        </p:spPr>
      </p:pic>
      <p:sp>
        <p:nvSpPr>
          <p:cNvPr id="13" name="Picture Placeholder 12">
            <a:extLst>
              <a:ext uri="{FF2B5EF4-FFF2-40B4-BE49-F238E27FC236}">
                <a16:creationId xmlns:a16="http://schemas.microsoft.com/office/drawing/2014/main" id="{2AAE39F7-BFA4-F7CD-3EB4-837928AD6AE5}"/>
              </a:ext>
            </a:extLst>
          </p:cNvPr>
          <p:cNvSpPr>
            <a:spLocks noGrp="1"/>
          </p:cNvSpPr>
          <p:nvPr>
            <p:ph type="pic" sz="quarter" idx="11" hasCustomPrompt="1"/>
          </p:nvPr>
        </p:nvSpPr>
        <p:spPr>
          <a:xfrm>
            <a:off x="10218149" y="-14514"/>
            <a:ext cx="8093100" cy="10348008"/>
          </a:xfrm>
          <a:custGeom>
            <a:avLst/>
            <a:gdLst>
              <a:gd name="connsiteX0" fmla="*/ 0 w 8785603"/>
              <a:gd name="connsiteY0" fmla="*/ 10287000 h 10287000"/>
              <a:gd name="connsiteX1" fmla="*/ 0 w 8785603"/>
              <a:gd name="connsiteY1" fmla="*/ 0 h 10287000"/>
              <a:gd name="connsiteX2" fmla="*/ 8785603 w 8785603"/>
              <a:gd name="connsiteY2" fmla="*/ 0 h 10287000"/>
              <a:gd name="connsiteX3" fmla="*/ 8785603 w 8785603"/>
              <a:gd name="connsiteY3" fmla="*/ 10287000 h 10287000"/>
              <a:gd name="connsiteX4" fmla="*/ 0 w 8785603"/>
              <a:gd name="connsiteY4" fmla="*/ 10287000 h 10287000"/>
              <a:gd name="connsiteX0" fmla="*/ 5718875 w 8785603"/>
              <a:gd name="connsiteY0" fmla="*/ 10302498 h 10302498"/>
              <a:gd name="connsiteX1" fmla="*/ 0 w 8785603"/>
              <a:gd name="connsiteY1" fmla="*/ 0 h 10302498"/>
              <a:gd name="connsiteX2" fmla="*/ 8785603 w 8785603"/>
              <a:gd name="connsiteY2" fmla="*/ 0 h 10302498"/>
              <a:gd name="connsiteX3" fmla="*/ 8785603 w 8785603"/>
              <a:gd name="connsiteY3" fmla="*/ 10287000 h 10302498"/>
              <a:gd name="connsiteX4" fmla="*/ 5718875 w 8785603"/>
              <a:gd name="connsiteY4" fmla="*/ 10302498 h 10302498"/>
              <a:gd name="connsiteX0" fmla="*/ 5610387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5610387 w 8677115"/>
              <a:gd name="connsiteY4" fmla="*/ 10302498 h 10302498"/>
              <a:gd name="connsiteX0" fmla="*/ 4293031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4293031 w 8677115"/>
              <a:gd name="connsiteY4" fmla="*/ 10302498 h 10302498"/>
              <a:gd name="connsiteX0" fmla="*/ 3766089 w 8150173"/>
              <a:gd name="connsiteY0" fmla="*/ 10317995 h 10317995"/>
              <a:gd name="connsiteX1" fmla="*/ 0 w 8150173"/>
              <a:gd name="connsiteY1" fmla="*/ 0 h 10317995"/>
              <a:gd name="connsiteX2" fmla="*/ 8150173 w 8150173"/>
              <a:gd name="connsiteY2" fmla="*/ 15497 h 10317995"/>
              <a:gd name="connsiteX3" fmla="*/ 8150173 w 8150173"/>
              <a:gd name="connsiteY3" fmla="*/ 10302497 h 10317995"/>
              <a:gd name="connsiteX4" fmla="*/ 3766089 w 8150173"/>
              <a:gd name="connsiteY4" fmla="*/ 10317995 h 10317995"/>
              <a:gd name="connsiteX0" fmla="*/ 3766089 w 8165671"/>
              <a:gd name="connsiteY0" fmla="*/ 10317995 h 10317995"/>
              <a:gd name="connsiteX1" fmla="*/ 0 w 8165671"/>
              <a:gd name="connsiteY1" fmla="*/ 0 h 10317995"/>
              <a:gd name="connsiteX2" fmla="*/ 8150173 w 8165671"/>
              <a:gd name="connsiteY2" fmla="*/ 15497 h 10317995"/>
              <a:gd name="connsiteX3" fmla="*/ 8165671 w 8165671"/>
              <a:gd name="connsiteY3" fmla="*/ 10286998 h 10317995"/>
              <a:gd name="connsiteX4" fmla="*/ 3766089 w 8165671"/>
              <a:gd name="connsiteY4" fmla="*/ 10317995 h 10317995"/>
              <a:gd name="connsiteX0" fmla="*/ 3936570 w 8165671"/>
              <a:gd name="connsiteY0" fmla="*/ 10116517 h 10286998"/>
              <a:gd name="connsiteX1" fmla="*/ 0 w 8165671"/>
              <a:gd name="connsiteY1" fmla="*/ 0 h 10286998"/>
              <a:gd name="connsiteX2" fmla="*/ 8150173 w 8165671"/>
              <a:gd name="connsiteY2" fmla="*/ 15497 h 10286998"/>
              <a:gd name="connsiteX3" fmla="*/ 8165671 w 8165671"/>
              <a:gd name="connsiteY3" fmla="*/ 10286998 h 10286998"/>
              <a:gd name="connsiteX4" fmla="*/ 3936570 w 8165671"/>
              <a:gd name="connsiteY4" fmla="*/ 10116517 h 10286998"/>
              <a:gd name="connsiteX0" fmla="*/ 3766089 w 8165671"/>
              <a:gd name="connsiteY0" fmla="*/ 10333494 h 10333494"/>
              <a:gd name="connsiteX1" fmla="*/ 0 w 8165671"/>
              <a:gd name="connsiteY1" fmla="*/ 0 h 10333494"/>
              <a:gd name="connsiteX2" fmla="*/ 8150173 w 8165671"/>
              <a:gd name="connsiteY2" fmla="*/ 15497 h 10333494"/>
              <a:gd name="connsiteX3" fmla="*/ 8165671 w 8165671"/>
              <a:gd name="connsiteY3" fmla="*/ 10286998 h 10333494"/>
              <a:gd name="connsiteX4" fmla="*/ 3766089 w 8165671"/>
              <a:gd name="connsiteY4" fmla="*/ 10333494 h 10333494"/>
              <a:gd name="connsiteX0" fmla="*/ 3853176 w 8165671"/>
              <a:gd name="connsiteY0" fmla="*/ 10304465 h 10304465"/>
              <a:gd name="connsiteX1" fmla="*/ 0 w 8165671"/>
              <a:gd name="connsiteY1" fmla="*/ 0 h 10304465"/>
              <a:gd name="connsiteX2" fmla="*/ 8150173 w 8165671"/>
              <a:gd name="connsiteY2" fmla="*/ 15497 h 10304465"/>
              <a:gd name="connsiteX3" fmla="*/ 8165671 w 8165671"/>
              <a:gd name="connsiteY3" fmla="*/ 10286998 h 10304465"/>
              <a:gd name="connsiteX4" fmla="*/ 3853176 w 8165671"/>
              <a:gd name="connsiteY4" fmla="*/ 10304465 h 10304465"/>
              <a:gd name="connsiteX0" fmla="*/ 3780604 w 8093099"/>
              <a:gd name="connsiteY0" fmla="*/ 10318979 h 10318979"/>
              <a:gd name="connsiteX1" fmla="*/ 0 w 8093099"/>
              <a:gd name="connsiteY1" fmla="*/ 0 h 10318979"/>
              <a:gd name="connsiteX2" fmla="*/ 8077601 w 8093099"/>
              <a:gd name="connsiteY2" fmla="*/ 30011 h 10318979"/>
              <a:gd name="connsiteX3" fmla="*/ 8093099 w 8093099"/>
              <a:gd name="connsiteY3" fmla="*/ 10301512 h 10318979"/>
              <a:gd name="connsiteX4" fmla="*/ 3780604 w 8093099"/>
              <a:gd name="connsiteY4" fmla="*/ 10318979 h 10318979"/>
              <a:gd name="connsiteX0" fmla="*/ 3737062 w 8093099"/>
              <a:gd name="connsiteY0" fmla="*/ 10348008 h 10348008"/>
              <a:gd name="connsiteX1" fmla="*/ 0 w 8093099"/>
              <a:gd name="connsiteY1" fmla="*/ 0 h 10348008"/>
              <a:gd name="connsiteX2" fmla="*/ 8077601 w 8093099"/>
              <a:gd name="connsiteY2" fmla="*/ 30011 h 10348008"/>
              <a:gd name="connsiteX3" fmla="*/ 8093099 w 8093099"/>
              <a:gd name="connsiteY3" fmla="*/ 10301512 h 10348008"/>
              <a:gd name="connsiteX4" fmla="*/ 3737062 w 8093099"/>
              <a:gd name="connsiteY4" fmla="*/ 10348008 h 1034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099" h="10348008">
                <a:moveTo>
                  <a:pt x="3737062" y="10348008"/>
                </a:moveTo>
                <a:lnTo>
                  <a:pt x="0" y="0"/>
                </a:lnTo>
                <a:lnTo>
                  <a:pt x="8077601" y="30011"/>
                </a:lnTo>
                <a:lnTo>
                  <a:pt x="8093099" y="10301512"/>
                </a:lnTo>
                <a:lnTo>
                  <a:pt x="3737062" y="10348008"/>
                </a:lnTo>
                <a:close/>
              </a:path>
            </a:pathLst>
          </a:custGeom>
          <a:gradFill flip="none" rotWithShape="1">
            <a:gsLst>
              <a:gs pos="56000">
                <a:schemeClr val="accent1">
                  <a:lumMod val="0"/>
                  <a:lumOff val="100000"/>
                  <a:alpha val="0"/>
                </a:schemeClr>
              </a:gs>
              <a:gs pos="100000">
                <a:schemeClr val="tx1"/>
              </a:gs>
            </a:gsLst>
            <a:lin ang="5400000" scaled="1"/>
            <a:tileRect/>
          </a:gradFill>
        </p:spPr>
        <p:txBody>
          <a:bodyPr anchor="ctr"/>
          <a:lstStyle>
            <a:lvl1pPr marL="0" indent="0" algn="ctr">
              <a:buNone/>
              <a:defRPr/>
            </a:lvl1pPr>
          </a:lstStyle>
          <a:p>
            <a:r>
              <a:rPr lang="en-US" dirty="0"/>
              <a:t>INSERT PICTURE</a:t>
            </a:r>
          </a:p>
        </p:txBody>
      </p:sp>
      <p:sp>
        <p:nvSpPr>
          <p:cNvPr id="2" name="Title 1">
            <a:extLst>
              <a:ext uri="{FF2B5EF4-FFF2-40B4-BE49-F238E27FC236}">
                <a16:creationId xmlns:a16="http://schemas.microsoft.com/office/drawing/2014/main" id="{93F5BC7A-F694-4DDB-4C69-AC62C0DC5C64}"/>
              </a:ext>
            </a:extLst>
          </p:cNvPr>
          <p:cNvSpPr>
            <a:spLocks noGrp="1"/>
          </p:cNvSpPr>
          <p:nvPr>
            <p:ph type="title" hasCustomPrompt="1"/>
          </p:nvPr>
        </p:nvSpPr>
        <p:spPr>
          <a:xfrm>
            <a:off x="497882" y="2367317"/>
            <a:ext cx="9367087" cy="1242146"/>
          </a:xfrm>
          <a:noFill/>
        </p:spPr>
        <p:txBody>
          <a:bodyPr anchor="t">
            <a:normAutofit/>
          </a:bodyPr>
          <a:lstStyle>
            <a:lvl1pPr algn="l">
              <a:defRPr sz="66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TITLE/FUTURA PT DEMI</a:t>
            </a:r>
          </a:p>
        </p:txBody>
      </p:sp>
      <p:sp>
        <p:nvSpPr>
          <p:cNvPr id="3" name="Text Placeholder 11">
            <a:extLst>
              <a:ext uri="{FF2B5EF4-FFF2-40B4-BE49-F238E27FC236}">
                <a16:creationId xmlns:a16="http://schemas.microsoft.com/office/drawing/2014/main" id="{F93F4D1F-E934-853B-5C03-3D828E54004B}"/>
              </a:ext>
            </a:extLst>
          </p:cNvPr>
          <p:cNvSpPr>
            <a:spLocks noGrp="1"/>
          </p:cNvSpPr>
          <p:nvPr>
            <p:ph type="body" sz="quarter" idx="10" hasCustomPrompt="1"/>
          </p:nvPr>
        </p:nvSpPr>
        <p:spPr>
          <a:xfrm>
            <a:off x="497882" y="3626225"/>
            <a:ext cx="9367087" cy="620390"/>
          </a:xfrm>
          <a:noFill/>
        </p:spPr>
        <p:txBody>
          <a:bodyPr lIns="274320" anchor="t">
            <a:noAutofit/>
          </a:bodyPr>
          <a:lstStyle>
            <a:lvl1pPr marL="0" indent="0" algn="l">
              <a:buNone/>
              <a:defRPr sz="4400" b="0" i="0" spc="0">
                <a:solidFill>
                  <a:srgbClr val="F5E9D2"/>
                </a:solidFill>
                <a:latin typeface="Futura PT Medium"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SUB TITLE / FUTURA PT MEDIUM</a:t>
            </a:r>
          </a:p>
        </p:txBody>
      </p:sp>
      <p:sp>
        <p:nvSpPr>
          <p:cNvPr id="4" name="Text Placeholder 13">
            <a:extLst>
              <a:ext uri="{FF2B5EF4-FFF2-40B4-BE49-F238E27FC236}">
                <a16:creationId xmlns:a16="http://schemas.microsoft.com/office/drawing/2014/main" id="{78FBB559-ADC4-1CC7-C588-082995CDFA2B}"/>
              </a:ext>
            </a:extLst>
          </p:cNvPr>
          <p:cNvSpPr>
            <a:spLocks noGrp="1"/>
          </p:cNvSpPr>
          <p:nvPr>
            <p:ph type="body" sz="quarter" idx="12" hasCustomPrompt="1"/>
          </p:nvPr>
        </p:nvSpPr>
        <p:spPr>
          <a:xfrm>
            <a:off x="497879" y="4437455"/>
            <a:ext cx="9367088" cy="3456320"/>
          </a:xfrm>
        </p:spPr>
        <p:txBody>
          <a:bodyPr lIns="457200">
            <a:normAutofit/>
          </a:bodyPr>
          <a:lstStyle>
            <a:lvl1pPr marL="457223" marR="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sz="4001" b="0" i="0">
                <a:solidFill>
                  <a:schemeClr val="bg1"/>
                </a:solidFill>
                <a:latin typeface="Futura PT Book" panose="020B0502020204020303" pitchFamily="34" charset="77"/>
              </a:defRPr>
            </a:lvl1pPr>
          </a:lstStyle>
          <a:p>
            <a:pPr lvl="0"/>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a:p>
            <a:pPr marL="457223" marR="0" lvl="0" indent="-457223" algn="l" defTabSz="1371669"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en-US" dirty="0"/>
              <a:t>List / Futura PT Book</a:t>
            </a:r>
          </a:p>
        </p:txBody>
      </p:sp>
    </p:spTree>
    <p:extLst>
      <p:ext uri="{BB962C8B-B14F-4D97-AF65-F5344CB8AC3E}">
        <p14:creationId xmlns:p14="http://schemas.microsoft.com/office/powerpoint/2010/main" val="102672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F083B8-A6B4-204E-720C-D164EF672250}"/>
              </a:ext>
            </a:extLst>
          </p:cNvPr>
          <p:cNvPicPr>
            <a:picLocks noChangeAspect="1"/>
          </p:cNvPicPr>
          <p:nvPr userDrawn="1"/>
        </p:nvPicPr>
        <p:blipFill>
          <a:blip r:embed="rId2"/>
          <a:srcRect/>
          <a:stretch/>
        </p:blipFill>
        <p:spPr>
          <a:xfrm>
            <a:off x="0" y="2066"/>
            <a:ext cx="18288000" cy="10287000"/>
          </a:xfrm>
          <a:prstGeom prst="rect">
            <a:avLst/>
          </a:prstGeom>
        </p:spPr>
      </p:pic>
      <p:sp>
        <p:nvSpPr>
          <p:cNvPr id="7" name="Title 1">
            <a:extLst>
              <a:ext uri="{FF2B5EF4-FFF2-40B4-BE49-F238E27FC236}">
                <a16:creationId xmlns:a16="http://schemas.microsoft.com/office/drawing/2014/main" id="{91D45742-18F9-5162-AC62-18B33D0FAD76}"/>
              </a:ext>
            </a:extLst>
          </p:cNvPr>
          <p:cNvSpPr>
            <a:spLocks noGrp="1"/>
          </p:cNvSpPr>
          <p:nvPr>
            <p:ph type="title" hasCustomPrompt="1"/>
          </p:nvPr>
        </p:nvSpPr>
        <p:spPr>
          <a:xfrm>
            <a:off x="1100381" y="5931973"/>
            <a:ext cx="9686441" cy="1242146"/>
          </a:xfrm>
          <a:noFill/>
        </p:spPr>
        <p:txBody>
          <a:bodyPr anchor="b">
            <a:noAutofit/>
          </a:bodyPr>
          <a:lstStyle>
            <a:lvl1pPr algn="l">
              <a:defRPr sz="7200" b="1" i="0" spc="-15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defRPr>
            </a:lvl1pPr>
          </a:lstStyle>
          <a:p>
            <a:r>
              <a:rPr lang="en-US" dirty="0"/>
              <a:t>FIRST NAME</a:t>
            </a:r>
            <a:br>
              <a:rPr lang="en-US" dirty="0"/>
            </a:br>
            <a:r>
              <a:rPr lang="en-US" dirty="0"/>
              <a:t>LAST NAME</a:t>
            </a:r>
          </a:p>
        </p:txBody>
      </p:sp>
      <p:cxnSp>
        <p:nvCxnSpPr>
          <p:cNvPr id="9" name="Straight Connector 8">
            <a:extLst>
              <a:ext uri="{FF2B5EF4-FFF2-40B4-BE49-F238E27FC236}">
                <a16:creationId xmlns:a16="http://schemas.microsoft.com/office/drawing/2014/main" id="{D5D8655D-3982-B26F-46CE-D2315D350E53}"/>
              </a:ext>
            </a:extLst>
          </p:cNvPr>
          <p:cNvCxnSpPr>
            <a:cxnSpLocks/>
          </p:cNvCxnSpPr>
          <p:nvPr userDrawn="1"/>
        </p:nvCxnSpPr>
        <p:spPr>
          <a:xfrm flipH="1">
            <a:off x="1255364" y="7145060"/>
            <a:ext cx="9531458" cy="0"/>
          </a:xfrm>
          <a:prstGeom prst="line">
            <a:avLst/>
          </a:prstGeom>
          <a:ln w="53975" cap="sq">
            <a:gradFill flip="none" rotWithShape="1">
              <a:gsLst>
                <a:gs pos="1000">
                  <a:schemeClr val="accent1">
                    <a:lumMod val="0"/>
                    <a:lumOff val="100000"/>
                    <a:alpha val="0"/>
                  </a:schemeClr>
                </a:gs>
                <a:gs pos="65000">
                  <a:srgbClr val="E6C384"/>
                </a:gs>
                <a:gs pos="34000">
                  <a:srgbClr val="8A7751"/>
                </a:gs>
                <a:gs pos="83000">
                  <a:srgbClr val="6D5E40"/>
                </a:gs>
                <a:gs pos="100000">
                  <a:srgbClr val="AE956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8106DC57-0250-4662-B404-51F5E2FA0DD1}"/>
              </a:ext>
            </a:extLst>
          </p:cNvPr>
          <p:cNvSpPr>
            <a:spLocks noGrp="1"/>
          </p:cNvSpPr>
          <p:nvPr>
            <p:ph type="body" sz="quarter" idx="10" hasCustomPrompt="1"/>
          </p:nvPr>
        </p:nvSpPr>
        <p:spPr>
          <a:xfrm>
            <a:off x="1100382" y="7436415"/>
            <a:ext cx="9686439" cy="996042"/>
          </a:xfrm>
          <a:noFill/>
        </p:spPr>
        <p:txBody>
          <a:bodyPr lIns="182880" anchor="t">
            <a:noAutofit/>
          </a:bodyPr>
          <a:lstStyle>
            <a:lvl1pPr marL="0" indent="0" algn="l">
              <a:lnSpc>
                <a:spcPct val="60000"/>
              </a:lnSpc>
              <a:buNone/>
              <a:defRPr sz="4400" b="0" i="0">
                <a:solidFill>
                  <a:srgbClr val="F5E9D2"/>
                </a:solidFill>
                <a:latin typeface="Futura PT Book" panose="020B0502020204020303" pitchFamily="34" charset="77"/>
              </a:defRPr>
            </a:lvl1pPr>
            <a:lvl2pPr marL="685835" indent="0">
              <a:buNone/>
              <a:defRPr b="0" i="0">
                <a:solidFill>
                  <a:srgbClr val="E6C384"/>
                </a:solidFill>
                <a:latin typeface="Futura PT Medium" panose="020B0502020204020303" pitchFamily="34" charset="77"/>
              </a:defRPr>
            </a:lvl2pPr>
            <a:lvl3pPr marL="1371669" indent="0">
              <a:buNone/>
              <a:defRPr b="0" i="0">
                <a:solidFill>
                  <a:srgbClr val="E6C384"/>
                </a:solidFill>
                <a:latin typeface="Futura PT Medium" panose="020B0502020204020303" pitchFamily="34" charset="77"/>
              </a:defRPr>
            </a:lvl3pPr>
            <a:lvl4pPr marL="2057504" indent="0">
              <a:buNone/>
              <a:defRPr b="0" i="0">
                <a:solidFill>
                  <a:srgbClr val="E6C384"/>
                </a:solidFill>
                <a:latin typeface="Futura PT Medium" panose="020B0502020204020303" pitchFamily="34" charset="77"/>
              </a:defRPr>
            </a:lvl4pPr>
            <a:lvl5pPr marL="2743337" indent="0">
              <a:buNone/>
              <a:defRPr b="0" i="0">
                <a:solidFill>
                  <a:srgbClr val="E6C384"/>
                </a:solidFill>
                <a:latin typeface="Futura PT Medium" panose="020B0502020204020303" pitchFamily="34" charset="77"/>
              </a:defRPr>
            </a:lvl5pPr>
          </a:lstStyle>
          <a:p>
            <a:pPr lvl="0"/>
            <a:r>
              <a:rPr lang="en-US" dirty="0"/>
              <a:t>TITLE</a:t>
            </a:r>
          </a:p>
          <a:p>
            <a:pPr lvl="0"/>
            <a:r>
              <a:rPr lang="en-US" dirty="0"/>
              <a:t>COMPANY</a:t>
            </a:r>
          </a:p>
        </p:txBody>
      </p:sp>
      <p:sp>
        <p:nvSpPr>
          <p:cNvPr id="13" name="Picture Placeholder 12">
            <a:extLst>
              <a:ext uri="{FF2B5EF4-FFF2-40B4-BE49-F238E27FC236}">
                <a16:creationId xmlns:a16="http://schemas.microsoft.com/office/drawing/2014/main" id="{2AAE39F7-BFA4-F7CD-3EB4-837928AD6AE5}"/>
              </a:ext>
            </a:extLst>
          </p:cNvPr>
          <p:cNvSpPr>
            <a:spLocks noGrp="1"/>
          </p:cNvSpPr>
          <p:nvPr>
            <p:ph type="pic" sz="quarter" idx="11" hasCustomPrompt="1"/>
          </p:nvPr>
        </p:nvSpPr>
        <p:spPr>
          <a:xfrm>
            <a:off x="10218149" y="-14514"/>
            <a:ext cx="8093100" cy="10348008"/>
          </a:xfrm>
          <a:custGeom>
            <a:avLst/>
            <a:gdLst>
              <a:gd name="connsiteX0" fmla="*/ 0 w 8785603"/>
              <a:gd name="connsiteY0" fmla="*/ 10287000 h 10287000"/>
              <a:gd name="connsiteX1" fmla="*/ 0 w 8785603"/>
              <a:gd name="connsiteY1" fmla="*/ 0 h 10287000"/>
              <a:gd name="connsiteX2" fmla="*/ 8785603 w 8785603"/>
              <a:gd name="connsiteY2" fmla="*/ 0 h 10287000"/>
              <a:gd name="connsiteX3" fmla="*/ 8785603 w 8785603"/>
              <a:gd name="connsiteY3" fmla="*/ 10287000 h 10287000"/>
              <a:gd name="connsiteX4" fmla="*/ 0 w 8785603"/>
              <a:gd name="connsiteY4" fmla="*/ 10287000 h 10287000"/>
              <a:gd name="connsiteX0" fmla="*/ 5718875 w 8785603"/>
              <a:gd name="connsiteY0" fmla="*/ 10302498 h 10302498"/>
              <a:gd name="connsiteX1" fmla="*/ 0 w 8785603"/>
              <a:gd name="connsiteY1" fmla="*/ 0 h 10302498"/>
              <a:gd name="connsiteX2" fmla="*/ 8785603 w 8785603"/>
              <a:gd name="connsiteY2" fmla="*/ 0 h 10302498"/>
              <a:gd name="connsiteX3" fmla="*/ 8785603 w 8785603"/>
              <a:gd name="connsiteY3" fmla="*/ 10287000 h 10302498"/>
              <a:gd name="connsiteX4" fmla="*/ 5718875 w 8785603"/>
              <a:gd name="connsiteY4" fmla="*/ 10302498 h 10302498"/>
              <a:gd name="connsiteX0" fmla="*/ 5610387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5610387 w 8677115"/>
              <a:gd name="connsiteY4" fmla="*/ 10302498 h 10302498"/>
              <a:gd name="connsiteX0" fmla="*/ 4293031 w 8677115"/>
              <a:gd name="connsiteY0" fmla="*/ 10302498 h 10302498"/>
              <a:gd name="connsiteX1" fmla="*/ 0 w 8677115"/>
              <a:gd name="connsiteY1" fmla="*/ 15499 h 10302498"/>
              <a:gd name="connsiteX2" fmla="*/ 8677115 w 8677115"/>
              <a:gd name="connsiteY2" fmla="*/ 0 h 10302498"/>
              <a:gd name="connsiteX3" fmla="*/ 8677115 w 8677115"/>
              <a:gd name="connsiteY3" fmla="*/ 10287000 h 10302498"/>
              <a:gd name="connsiteX4" fmla="*/ 4293031 w 8677115"/>
              <a:gd name="connsiteY4" fmla="*/ 10302498 h 10302498"/>
              <a:gd name="connsiteX0" fmla="*/ 3766089 w 8150173"/>
              <a:gd name="connsiteY0" fmla="*/ 10317995 h 10317995"/>
              <a:gd name="connsiteX1" fmla="*/ 0 w 8150173"/>
              <a:gd name="connsiteY1" fmla="*/ 0 h 10317995"/>
              <a:gd name="connsiteX2" fmla="*/ 8150173 w 8150173"/>
              <a:gd name="connsiteY2" fmla="*/ 15497 h 10317995"/>
              <a:gd name="connsiteX3" fmla="*/ 8150173 w 8150173"/>
              <a:gd name="connsiteY3" fmla="*/ 10302497 h 10317995"/>
              <a:gd name="connsiteX4" fmla="*/ 3766089 w 8150173"/>
              <a:gd name="connsiteY4" fmla="*/ 10317995 h 10317995"/>
              <a:gd name="connsiteX0" fmla="*/ 3766089 w 8165671"/>
              <a:gd name="connsiteY0" fmla="*/ 10317995 h 10317995"/>
              <a:gd name="connsiteX1" fmla="*/ 0 w 8165671"/>
              <a:gd name="connsiteY1" fmla="*/ 0 h 10317995"/>
              <a:gd name="connsiteX2" fmla="*/ 8150173 w 8165671"/>
              <a:gd name="connsiteY2" fmla="*/ 15497 h 10317995"/>
              <a:gd name="connsiteX3" fmla="*/ 8165671 w 8165671"/>
              <a:gd name="connsiteY3" fmla="*/ 10286998 h 10317995"/>
              <a:gd name="connsiteX4" fmla="*/ 3766089 w 8165671"/>
              <a:gd name="connsiteY4" fmla="*/ 10317995 h 10317995"/>
              <a:gd name="connsiteX0" fmla="*/ 3936570 w 8165671"/>
              <a:gd name="connsiteY0" fmla="*/ 10116517 h 10286998"/>
              <a:gd name="connsiteX1" fmla="*/ 0 w 8165671"/>
              <a:gd name="connsiteY1" fmla="*/ 0 h 10286998"/>
              <a:gd name="connsiteX2" fmla="*/ 8150173 w 8165671"/>
              <a:gd name="connsiteY2" fmla="*/ 15497 h 10286998"/>
              <a:gd name="connsiteX3" fmla="*/ 8165671 w 8165671"/>
              <a:gd name="connsiteY3" fmla="*/ 10286998 h 10286998"/>
              <a:gd name="connsiteX4" fmla="*/ 3936570 w 8165671"/>
              <a:gd name="connsiteY4" fmla="*/ 10116517 h 10286998"/>
              <a:gd name="connsiteX0" fmla="*/ 3766089 w 8165671"/>
              <a:gd name="connsiteY0" fmla="*/ 10333494 h 10333494"/>
              <a:gd name="connsiteX1" fmla="*/ 0 w 8165671"/>
              <a:gd name="connsiteY1" fmla="*/ 0 h 10333494"/>
              <a:gd name="connsiteX2" fmla="*/ 8150173 w 8165671"/>
              <a:gd name="connsiteY2" fmla="*/ 15497 h 10333494"/>
              <a:gd name="connsiteX3" fmla="*/ 8165671 w 8165671"/>
              <a:gd name="connsiteY3" fmla="*/ 10286998 h 10333494"/>
              <a:gd name="connsiteX4" fmla="*/ 3766089 w 8165671"/>
              <a:gd name="connsiteY4" fmla="*/ 10333494 h 10333494"/>
              <a:gd name="connsiteX0" fmla="*/ 3853176 w 8165671"/>
              <a:gd name="connsiteY0" fmla="*/ 10304465 h 10304465"/>
              <a:gd name="connsiteX1" fmla="*/ 0 w 8165671"/>
              <a:gd name="connsiteY1" fmla="*/ 0 h 10304465"/>
              <a:gd name="connsiteX2" fmla="*/ 8150173 w 8165671"/>
              <a:gd name="connsiteY2" fmla="*/ 15497 h 10304465"/>
              <a:gd name="connsiteX3" fmla="*/ 8165671 w 8165671"/>
              <a:gd name="connsiteY3" fmla="*/ 10286998 h 10304465"/>
              <a:gd name="connsiteX4" fmla="*/ 3853176 w 8165671"/>
              <a:gd name="connsiteY4" fmla="*/ 10304465 h 10304465"/>
              <a:gd name="connsiteX0" fmla="*/ 3780604 w 8093099"/>
              <a:gd name="connsiteY0" fmla="*/ 10318979 h 10318979"/>
              <a:gd name="connsiteX1" fmla="*/ 0 w 8093099"/>
              <a:gd name="connsiteY1" fmla="*/ 0 h 10318979"/>
              <a:gd name="connsiteX2" fmla="*/ 8077601 w 8093099"/>
              <a:gd name="connsiteY2" fmla="*/ 30011 h 10318979"/>
              <a:gd name="connsiteX3" fmla="*/ 8093099 w 8093099"/>
              <a:gd name="connsiteY3" fmla="*/ 10301512 h 10318979"/>
              <a:gd name="connsiteX4" fmla="*/ 3780604 w 8093099"/>
              <a:gd name="connsiteY4" fmla="*/ 10318979 h 10318979"/>
              <a:gd name="connsiteX0" fmla="*/ 3737062 w 8093099"/>
              <a:gd name="connsiteY0" fmla="*/ 10348008 h 10348008"/>
              <a:gd name="connsiteX1" fmla="*/ 0 w 8093099"/>
              <a:gd name="connsiteY1" fmla="*/ 0 h 10348008"/>
              <a:gd name="connsiteX2" fmla="*/ 8077601 w 8093099"/>
              <a:gd name="connsiteY2" fmla="*/ 30011 h 10348008"/>
              <a:gd name="connsiteX3" fmla="*/ 8093099 w 8093099"/>
              <a:gd name="connsiteY3" fmla="*/ 10301512 h 10348008"/>
              <a:gd name="connsiteX4" fmla="*/ 3737062 w 8093099"/>
              <a:gd name="connsiteY4" fmla="*/ 10348008 h 1034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3099" h="10348008">
                <a:moveTo>
                  <a:pt x="3737062" y="10348008"/>
                </a:moveTo>
                <a:lnTo>
                  <a:pt x="0" y="0"/>
                </a:lnTo>
                <a:lnTo>
                  <a:pt x="8077601" y="30011"/>
                </a:lnTo>
                <a:lnTo>
                  <a:pt x="8093099" y="10301512"/>
                </a:lnTo>
                <a:lnTo>
                  <a:pt x="3737062" y="10348008"/>
                </a:lnTo>
                <a:close/>
              </a:path>
            </a:pathLst>
          </a:custGeom>
          <a:gradFill flip="none" rotWithShape="1">
            <a:gsLst>
              <a:gs pos="56000">
                <a:schemeClr val="accent1">
                  <a:lumMod val="0"/>
                  <a:lumOff val="100000"/>
                  <a:alpha val="0"/>
                </a:schemeClr>
              </a:gs>
              <a:gs pos="100000">
                <a:schemeClr val="tx1"/>
              </a:gs>
            </a:gsLst>
            <a:lin ang="5400000" scaled="1"/>
            <a:tileRect/>
          </a:gradFill>
        </p:spPr>
        <p:txBody>
          <a:bodyPr anchor="ctr"/>
          <a:lstStyle>
            <a:lvl1pPr marL="0" indent="0" algn="ctr">
              <a:buNone/>
              <a:defRPr/>
            </a:lvl1pPr>
          </a:lstStyle>
          <a:p>
            <a:r>
              <a:rPr lang="en-US" dirty="0"/>
              <a:t>INSERT PICTURE</a:t>
            </a:r>
          </a:p>
        </p:txBody>
      </p:sp>
    </p:spTree>
    <p:extLst>
      <p:ext uri="{BB962C8B-B14F-4D97-AF65-F5344CB8AC3E}">
        <p14:creationId xmlns:p14="http://schemas.microsoft.com/office/powerpoint/2010/main" val="231854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B18551D9-EBD8-3547-BB68-9E59AF161E8C}"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77436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551D9-EBD8-3547-BB68-9E59AF161E8C}"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5043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9"/>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7"/>
            <a:ext cx="15773400" cy="2250281"/>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551D9-EBD8-3547-BB68-9E59AF161E8C}"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3989-10B1-7541-BEC4-9B262C92360F}" type="slidenum">
              <a:rPr lang="en-US" smtClean="0"/>
              <a:t>‹#›</a:t>
            </a:fld>
            <a:endParaRPr lang="en-US"/>
          </a:p>
        </p:txBody>
      </p:sp>
    </p:spTree>
    <p:extLst>
      <p:ext uri="{BB962C8B-B14F-4D97-AF65-F5344CB8AC3E}">
        <p14:creationId xmlns:p14="http://schemas.microsoft.com/office/powerpoint/2010/main" val="101714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18551D9-EBD8-3547-BB68-9E59AF161E8C}" type="datetimeFigureOut">
              <a:rPr lang="en-US" smtClean="0"/>
              <a:t>10/18/2023</a:t>
            </a:fld>
            <a:endParaRPr lang="en-US"/>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BCE3989-10B1-7541-BEC4-9B262C92360F}" type="slidenum">
              <a:rPr lang="en-US" smtClean="0"/>
              <a:t>‹#›</a:t>
            </a:fld>
            <a:endParaRPr lang="en-US"/>
          </a:p>
        </p:txBody>
      </p:sp>
    </p:spTree>
    <p:extLst>
      <p:ext uri="{BB962C8B-B14F-4D97-AF65-F5344CB8AC3E}">
        <p14:creationId xmlns:p14="http://schemas.microsoft.com/office/powerpoint/2010/main" val="4040228624"/>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7" r:id="rId3"/>
    <p:sldLayoutId id="2147483674" r:id="rId4"/>
    <p:sldLayoutId id="2147483677" r:id="rId5"/>
    <p:sldLayoutId id="2147483682" r:id="rId6"/>
    <p:sldLayoutId id="2147483661" r:id="rId7"/>
    <p:sldLayoutId id="2147483662" r:id="rId8"/>
    <p:sldLayoutId id="2147483663" r:id="rId9"/>
    <p:sldLayoutId id="2147483664" r:id="rId10"/>
    <p:sldLayoutId id="2147483665" r:id="rId11"/>
    <p:sldLayoutId id="2147483666" r:id="rId12"/>
    <p:sldLayoutId id="2147483668" r:id="rId13"/>
    <p:sldLayoutId id="2147483669" r:id="rId14"/>
    <p:sldLayoutId id="2147483670" r:id="rId15"/>
    <p:sldLayoutId id="2147483671" r:id="rId16"/>
  </p:sldLayoutIdLs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110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278809" y="933552"/>
            <a:ext cx="9939340" cy="1101034"/>
          </a:xfrm>
        </p:spPr>
        <p:txBody>
          <a:bodyPr>
            <a:noAutofit/>
          </a:bodyPr>
          <a:lstStyle/>
          <a:p>
            <a:r>
              <a:rPr lang="en-US" sz="5400" dirty="0">
                <a:latin typeface="Arial" panose="020B0604020202020204" pitchFamily="34" charset="0"/>
                <a:ea typeface="Arial" panose="020B0604020202020204" pitchFamily="34" charset="0"/>
              </a:rPr>
              <a:t>The Digital Marketing Game</a:t>
            </a:r>
            <a:endParaRPr lang="en-US" sz="5400" dirty="0"/>
          </a:p>
        </p:txBody>
      </p:sp>
      <p:sp>
        <p:nvSpPr>
          <p:cNvPr id="15" name="TextBox 14">
            <a:extLst>
              <a:ext uri="{FF2B5EF4-FFF2-40B4-BE49-F238E27FC236}">
                <a16:creationId xmlns:a16="http://schemas.microsoft.com/office/drawing/2014/main" id="{4BC31F41-C7C7-1FD9-10A4-7ED269FA69AA}"/>
              </a:ext>
            </a:extLst>
          </p:cNvPr>
          <p:cNvSpPr txBox="1"/>
          <p:nvPr/>
        </p:nvSpPr>
        <p:spPr>
          <a:xfrm>
            <a:off x="507311" y="2674667"/>
            <a:ext cx="10204232" cy="4728154"/>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In this age of digital dominance, having a strong online presence is non-negotiable. Your website is your virtual storefront, and SEO is the key to unlocking its full potential. Whether you're a small boutique agency or a large enterprise, the rules of the game are the same. </a:t>
            </a:r>
          </a:p>
        </p:txBody>
      </p:sp>
      <p:pic>
        <p:nvPicPr>
          <p:cNvPr id="5" name="Picture Placeholder 4" descr="A computer with a drawing on the screen&#10;&#10;Description automatically generated">
            <a:extLst>
              <a:ext uri="{FF2B5EF4-FFF2-40B4-BE49-F238E27FC236}">
                <a16:creationId xmlns:a16="http://schemas.microsoft.com/office/drawing/2014/main" id="{A69991B5-9549-EE9B-7FF9-18F69F20F2A9}"/>
              </a:ext>
            </a:extLst>
          </p:cNvPr>
          <p:cNvPicPr>
            <a:picLocks noGrp="1" noChangeAspect="1"/>
          </p:cNvPicPr>
          <p:nvPr>
            <p:ph type="pic" sz="quarter" idx="11"/>
          </p:nvPr>
        </p:nvPicPr>
        <p:blipFill rotWithShape="1">
          <a:blip r:embed="rId2"/>
          <a:srcRect l="-596" r="22381"/>
          <a:stretch/>
        </p:blipFill>
        <p:spPr>
          <a:xfrm>
            <a:off x="10218149" y="-14514"/>
            <a:ext cx="8093100" cy="10348008"/>
          </a:xfrm>
        </p:spPr>
      </p:pic>
    </p:spTree>
    <p:extLst>
      <p:ext uri="{BB962C8B-B14F-4D97-AF65-F5344CB8AC3E}">
        <p14:creationId xmlns:p14="http://schemas.microsoft.com/office/powerpoint/2010/main" val="399753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278809" y="933552"/>
            <a:ext cx="9939340" cy="1101034"/>
          </a:xfrm>
        </p:spPr>
        <p:txBody>
          <a:bodyPr>
            <a:noAutofit/>
          </a:bodyPr>
          <a:lstStyle/>
          <a:p>
            <a:r>
              <a:rPr lang="en-US" sz="5400" dirty="0">
                <a:latin typeface="Arial" panose="020B0604020202020204" pitchFamily="34" charset="0"/>
                <a:ea typeface="Arial" panose="020B0604020202020204" pitchFamily="34" charset="0"/>
              </a:rPr>
              <a:t>The Digital Marketing Game</a:t>
            </a:r>
            <a:endParaRPr lang="en-US" sz="5400" dirty="0"/>
          </a:p>
        </p:txBody>
      </p:sp>
      <p:sp>
        <p:nvSpPr>
          <p:cNvPr id="15" name="TextBox 14">
            <a:extLst>
              <a:ext uri="{FF2B5EF4-FFF2-40B4-BE49-F238E27FC236}">
                <a16:creationId xmlns:a16="http://schemas.microsoft.com/office/drawing/2014/main" id="{4BC31F41-C7C7-1FD9-10A4-7ED269FA69AA}"/>
              </a:ext>
            </a:extLst>
          </p:cNvPr>
          <p:cNvSpPr txBox="1"/>
          <p:nvPr/>
        </p:nvSpPr>
        <p:spPr>
          <a:xfrm>
            <a:off x="507311" y="2674667"/>
            <a:ext cx="10204232" cy="4728154"/>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In this age of digital dominance, having a strong online presence is non-negotiable. Your website is your virtual storefront, and SEO is the key to unlocking its full potential. Whether you're a small boutique agency or a large enterprise, the rules of the game are the same. </a:t>
            </a:r>
          </a:p>
        </p:txBody>
      </p:sp>
      <p:pic>
        <p:nvPicPr>
          <p:cNvPr id="5" name="Picture Placeholder 4" descr="A computer with a drawing on the screen&#10;&#10;Description automatically generated">
            <a:extLst>
              <a:ext uri="{FF2B5EF4-FFF2-40B4-BE49-F238E27FC236}">
                <a16:creationId xmlns:a16="http://schemas.microsoft.com/office/drawing/2014/main" id="{A69991B5-9549-EE9B-7FF9-18F69F20F2A9}"/>
              </a:ext>
            </a:extLst>
          </p:cNvPr>
          <p:cNvPicPr>
            <a:picLocks noGrp="1" noChangeAspect="1"/>
          </p:cNvPicPr>
          <p:nvPr>
            <p:ph type="pic" sz="quarter" idx="11"/>
          </p:nvPr>
        </p:nvPicPr>
        <p:blipFill rotWithShape="1">
          <a:blip r:embed="rId2"/>
          <a:srcRect l="-596" r="22381"/>
          <a:stretch/>
        </p:blipFill>
        <p:spPr>
          <a:xfrm>
            <a:off x="10218149" y="-14514"/>
            <a:ext cx="8093100" cy="10348008"/>
          </a:xfrm>
        </p:spPr>
      </p:pic>
    </p:spTree>
    <p:extLst>
      <p:ext uri="{BB962C8B-B14F-4D97-AF65-F5344CB8AC3E}">
        <p14:creationId xmlns:p14="http://schemas.microsoft.com/office/powerpoint/2010/main" val="316282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6065-E26F-DB87-7296-4214529243B6}"/>
              </a:ext>
            </a:extLst>
          </p:cNvPr>
          <p:cNvSpPr>
            <a:spLocks noGrp="1"/>
          </p:cNvSpPr>
          <p:nvPr>
            <p:ph type="title"/>
          </p:nvPr>
        </p:nvSpPr>
        <p:spPr>
          <a:xfrm>
            <a:off x="3780758" y="2487835"/>
            <a:ext cx="10993918" cy="1242146"/>
          </a:xfrm>
        </p:spPr>
        <p:txBody>
          <a:bodyPr>
            <a:noAutofit/>
          </a:bodyPr>
          <a:lstStyle/>
          <a:p>
            <a:pPr>
              <a:lnSpc>
                <a:spcPct val="115000"/>
              </a:lnSpc>
            </a:pPr>
            <a:r>
              <a:rPr lang="en-US" sz="7200" dirty="0">
                <a:effectLst/>
                <a:latin typeface="Arial" panose="020B0604020202020204" pitchFamily="34" charset="0"/>
                <a:ea typeface="Arial" panose="020B0604020202020204" pitchFamily="34" charset="0"/>
              </a:rPr>
              <a:t>Key Elements of SEO</a:t>
            </a:r>
            <a:br>
              <a:rPr lang="en-US" sz="7200" dirty="0">
                <a:effectLst/>
                <a:latin typeface="Arial" panose="020B0604020202020204" pitchFamily="34" charset="0"/>
                <a:ea typeface="Arial" panose="020B0604020202020204" pitchFamily="34" charset="0"/>
              </a:rPr>
            </a:br>
            <a:r>
              <a:rPr lang="en-US" sz="4400" b="0" dirty="0">
                <a:solidFill>
                  <a:schemeClr val="bg1"/>
                </a:solidFill>
                <a:latin typeface="Futura PT Book" panose="020B0604020202020204" charset="0"/>
                <a:cs typeface="+mn-cs"/>
              </a:rPr>
              <a:t>● Keywords: The search terms travelers use</a:t>
            </a:r>
            <a:br>
              <a:rPr lang="en-US" sz="4400" b="0" dirty="0">
                <a:solidFill>
                  <a:schemeClr val="bg1"/>
                </a:solidFill>
                <a:latin typeface="Futura PT Book" panose="020B0604020202020204" charset="0"/>
                <a:cs typeface="+mn-cs"/>
              </a:rPr>
            </a:br>
            <a:r>
              <a:rPr lang="en-US" sz="4400" b="0" dirty="0">
                <a:solidFill>
                  <a:schemeClr val="bg1"/>
                </a:solidFill>
                <a:latin typeface="Futura PT Book" panose="020B0604020202020204" charset="0"/>
                <a:cs typeface="+mn-cs"/>
              </a:rPr>
              <a:t>● Content: Engaging, relevant, and valuable</a:t>
            </a:r>
            <a:br>
              <a:rPr lang="en-US" sz="4400" b="0" dirty="0">
                <a:solidFill>
                  <a:schemeClr val="bg1"/>
                </a:solidFill>
                <a:latin typeface="Futura PT Book" panose="020B0604020202020204" charset="0"/>
                <a:cs typeface="+mn-cs"/>
              </a:rPr>
            </a:br>
            <a:r>
              <a:rPr lang="en-US" sz="4400" b="0" dirty="0">
                <a:solidFill>
                  <a:schemeClr val="bg1"/>
                </a:solidFill>
                <a:latin typeface="Futura PT Book" panose="020B0604020202020204" charset="0"/>
                <a:cs typeface="+mn-cs"/>
              </a:rPr>
              <a:t>● User Experience: Streamlined and intuitive                    site navigation</a:t>
            </a:r>
            <a:br>
              <a:rPr lang="en-US" sz="4400" b="0" dirty="0">
                <a:solidFill>
                  <a:schemeClr val="bg1"/>
                </a:solidFill>
                <a:latin typeface="Futura PT Book" panose="020B0604020202020204" charset="0"/>
                <a:cs typeface="+mn-cs"/>
              </a:rPr>
            </a:br>
            <a:r>
              <a:rPr lang="en-US" sz="4400" b="0" dirty="0">
                <a:solidFill>
                  <a:schemeClr val="bg1"/>
                </a:solidFill>
                <a:latin typeface="Futura PT Book" panose="020B0604020202020204" charset="0"/>
                <a:cs typeface="+mn-cs"/>
              </a:rPr>
              <a:t>● Mobile Optimization: Catering to the smartphone generation</a:t>
            </a:r>
            <a:br>
              <a:rPr lang="en-US" sz="4000" dirty="0">
                <a:solidFill>
                  <a:schemeClr val="bg1"/>
                </a:solidFill>
                <a:latin typeface="Arial" panose="020B0604020202020204" pitchFamily="34" charset="0"/>
                <a:cs typeface="+mn-cs"/>
              </a:rPr>
            </a:br>
            <a:endParaRPr lang="en-US" sz="4000" dirty="0">
              <a:solidFill>
                <a:schemeClr val="bg1"/>
              </a:solidFill>
              <a:latin typeface="Arial" panose="020B0604020202020204" pitchFamily="34" charset="0"/>
              <a:cs typeface="+mn-cs"/>
            </a:endParaRPr>
          </a:p>
        </p:txBody>
      </p:sp>
    </p:spTree>
    <p:extLst>
      <p:ext uri="{BB962C8B-B14F-4D97-AF65-F5344CB8AC3E}">
        <p14:creationId xmlns:p14="http://schemas.microsoft.com/office/powerpoint/2010/main" val="347627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428934" y="2618661"/>
            <a:ext cx="9939340" cy="1101034"/>
          </a:xfrm>
        </p:spPr>
        <p:txBody>
          <a:bodyPr>
            <a:noAutofit/>
          </a:bodyPr>
          <a:lstStyle/>
          <a:p>
            <a:r>
              <a:rPr lang="en-US" sz="6000" dirty="0">
                <a:effectLst/>
                <a:latin typeface="Arial" panose="020B0604020202020204" pitchFamily="34" charset="0"/>
                <a:ea typeface="Arial" panose="020B0604020202020204" pitchFamily="34" charset="0"/>
              </a:rPr>
              <a:t>Local SEO and Social Media</a:t>
            </a:r>
            <a:endParaRPr lang="en-US" sz="6000" dirty="0"/>
          </a:p>
        </p:txBody>
      </p:sp>
      <p:sp>
        <p:nvSpPr>
          <p:cNvPr id="15" name="TextBox 14">
            <a:extLst>
              <a:ext uri="{FF2B5EF4-FFF2-40B4-BE49-F238E27FC236}">
                <a16:creationId xmlns:a16="http://schemas.microsoft.com/office/drawing/2014/main" id="{4BC31F41-C7C7-1FD9-10A4-7ED269FA69AA}"/>
              </a:ext>
            </a:extLst>
          </p:cNvPr>
          <p:cNvSpPr txBox="1"/>
          <p:nvPr/>
        </p:nvSpPr>
        <p:spPr>
          <a:xfrm>
            <a:off x="814828" y="4019947"/>
            <a:ext cx="10526460" cy="2385397"/>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	Importance of optimizing for local searches</a:t>
            </a:r>
          </a:p>
          <a:p>
            <a:pPr>
              <a:lnSpc>
                <a:spcPct val="115000"/>
              </a:lnSpc>
            </a:pPr>
            <a:r>
              <a:rPr lang="en-US" sz="4400" dirty="0">
                <a:solidFill>
                  <a:schemeClr val="bg1"/>
                </a:solidFill>
                <a:effectLst/>
                <a:latin typeface="Futura PT Book" panose="020B0604020202020204" charset="0"/>
                <a:ea typeface="Arial" panose="020B0604020202020204" pitchFamily="34" charset="0"/>
              </a:rPr>
              <a:t>●	Encouraging reviews</a:t>
            </a:r>
          </a:p>
          <a:p>
            <a:pPr>
              <a:lnSpc>
                <a:spcPct val="115000"/>
              </a:lnSpc>
            </a:pPr>
            <a:r>
              <a:rPr lang="en-US" sz="4400" dirty="0">
                <a:solidFill>
                  <a:schemeClr val="bg1"/>
                </a:solidFill>
                <a:effectLst/>
                <a:latin typeface="Futura PT Book" panose="020B0604020202020204" charset="0"/>
                <a:ea typeface="Arial" panose="020B0604020202020204" pitchFamily="34" charset="0"/>
              </a:rPr>
              <a:t>●	Relationship between social media and SEO</a:t>
            </a:r>
          </a:p>
        </p:txBody>
      </p:sp>
      <p:pic>
        <p:nvPicPr>
          <p:cNvPr id="6" name="Picture Placeholder 5" descr="Hands holding a phone with icons around it&#10;&#10;Description automatically generated">
            <a:extLst>
              <a:ext uri="{FF2B5EF4-FFF2-40B4-BE49-F238E27FC236}">
                <a16:creationId xmlns:a16="http://schemas.microsoft.com/office/drawing/2014/main" id="{F24B98C6-D7DC-D6E4-65EA-A7F9D33ED5BA}"/>
              </a:ext>
            </a:extLst>
          </p:cNvPr>
          <p:cNvPicPr>
            <a:picLocks noGrp="1" noChangeAspect="1"/>
          </p:cNvPicPr>
          <p:nvPr>
            <p:ph type="pic" sz="quarter" idx="11"/>
          </p:nvPr>
        </p:nvPicPr>
        <p:blipFill rotWithShape="1">
          <a:blip r:embed="rId2"/>
          <a:srcRect l="15663" r="32168"/>
          <a:stretch/>
        </p:blipFill>
        <p:spPr>
          <a:xfrm>
            <a:off x="10218149" y="-14514"/>
            <a:ext cx="8093100" cy="10348008"/>
          </a:xfrm>
        </p:spPr>
      </p:pic>
    </p:spTree>
    <p:extLst>
      <p:ext uri="{BB962C8B-B14F-4D97-AF65-F5344CB8AC3E}">
        <p14:creationId xmlns:p14="http://schemas.microsoft.com/office/powerpoint/2010/main" val="123577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278809" y="1158740"/>
            <a:ext cx="9939340" cy="1101034"/>
          </a:xfrm>
        </p:spPr>
        <p:txBody>
          <a:bodyPr>
            <a:noAutofit/>
          </a:bodyPr>
          <a:lstStyle/>
          <a:p>
            <a:r>
              <a:rPr lang="en-US" sz="4800" dirty="0">
                <a:effectLst/>
                <a:latin typeface="Arial" panose="020B0604020202020204" pitchFamily="34" charset="0"/>
                <a:ea typeface="Arial" panose="020B0604020202020204" pitchFamily="34" charset="0"/>
              </a:rPr>
              <a:t>Competing with Booking Engines</a:t>
            </a:r>
            <a:endParaRPr lang="en-US" sz="4800" dirty="0"/>
          </a:p>
        </p:txBody>
      </p:sp>
      <p:sp>
        <p:nvSpPr>
          <p:cNvPr id="15" name="TextBox 14">
            <a:extLst>
              <a:ext uri="{FF2B5EF4-FFF2-40B4-BE49-F238E27FC236}">
                <a16:creationId xmlns:a16="http://schemas.microsoft.com/office/drawing/2014/main" id="{4BC31F41-C7C7-1FD9-10A4-7ED269FA69AA}"/>
              </a:ext>
            </a:extLst>
          </p:cNvPr>
          <p:cNvSpPr txBox="1"/>
          <p:nvPr/>
        </p:nvSpPr>
        <p:spPr>
          <a:xfrm>
            <a:off x="676011" y="2538190"/>
            <a:ext cx="10526460" cy="6215228"/>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	Emphasizing unique selling points</a:t>
            </a:r>
          </a:p>
          <a:p>
            <a:pPr>
              <a:lnSpc>
                <a:spcPct val="115000"/>
              </a:lnSpc>
            </a:pPr>
            <a:r>
              <a:rPr lang="en-US" sz="4400" dirty="0">
                <a:solidFill>
                  <a:schemeClr val="bg1"/>
                </a:solidFill>
                <a:effectLst/>
                <a:latin typeface="Futura PT Book" panose="020B0604020202020204" charset="0"/>
                <a:ea typeface="Arial" panose="020B0604020202020204" pitchFamily="34" charset="0"/>
              </a:rPr>
              <a:t>●	Do not break the bank to be in the game</a:t>
            </a:r>
          </a:p>
          <a:p>
            <a:pPr rtl="0" fontAlgn="base">
              <a:spcBef>
                <a:spcPts val="0"/>
              </a:spcBef>
              <a:spcAft>
                <a:spcPts val="0"/>
              </a:spcAft>
            </a:pPr>
            <a:r>
              <a:rPr lang="en-US" sz="4400" dirty="0">
                <a:solidFill>
                  <a:schemeClr val="bg1"/>
                </a:solidFill>
                <a:effectLst/>
                <a:latin typeface="Futura PT Book" panose="020B0604020202020204" charset="0"/>
                <a:ea typeface="Arial" panose="020B0604020202020204" pitchFamily="34" charset="0"/>
              </a:rPr>
              <a:t>●</a:t>
            </a:r>
            <a:r>
              <a:rPr lang="en-US" sz="4400" dirty="0">
                <a:solidFill>
                  <a:schemeClr val="bg1"/>
                </a:solidFill>
                <a:latin typeface="Futura PT Book" panose="020B0604020202020204" charset="0"/>
              </a:rPr>
              <a:t>	A whopping 90% of travelers will conduct         online research before booking.</a:t>
            </a:r>
          </a:p>
          <a:p>
            <a:pPr rtl="0" fontAlgn="base">
              <a:spcBef>
                <a:spcPts val="0"/>
              </a:spcBef>
              <a:spcAft>
                <a:spcPts val="0"/>
              </a:spcAft>
            </a:pPr>
            <a:r>
              <a:rPr lang="en-US" sz="4400" dirty="0">
                <a:solidFill>
                  <a:schemeClr val="bg1"/>
                </a:solidFill>
                <a:effectLst/>
                <a:latin typeface="Futura PT Book" panose="020B0604020202020204" charset="0"/>
                <a:ea typeface="Arial" panose="020B0604020202020204" pitchFamily="34" charset="0"/>
              </a:rPr>
              <a:t>● </a:t>
            </a:r>
            <a:r>
              <a:rPr lang="en-US" sz="4400" dirty="0">
                <a:solidFill>
                  <a:schemeClr val="bg1"/>
                </a:solidFill>
                <a:latin typeface="Futura PT Book" panose="020B0604020202020204" charset="0"/>
              </a:rPr>
              <a:t>They frequent booking sites, review platforms, and social media.</a:t>
            </a:r>
          </a:p>
          <a:p>
            <a:pPr>
              <a:lnSpc>
                <a:spcPct val="115000"/>
              </a:lnSpc>
            </a:pPr>
            <a:endParaRPr lang="en-US" sz="3600" dirty="0">
              <a:solidFill>
                <a:schemeClr val="bg1"/>
              </a:solidFill>
              <a:effectLst/>
              <a:latin typeface="Arial" panose="020B0604020202020204" pitchFamily="34" charset="0"/>
              <a:ea typeface="Arial" panose="020B0604020202020204" pitchFamily="34" charset="0"/>
            </a:endParaRPr>
          </a:p>
          <a:p>
            <a:pPr>
              <a:lnSpc>
                <a:spcPct val="115000"/>
              </a:lnSpc>
            </a:pPr>
            <a:endParaRPr lang="en-US" sz="3600" dirty="0">
              <a:solidFill>
                <a:schemeClr val="bg1"/>
              </a:solidFill>
              <a:effectLst/>
              <a:latin typeface="Arial" panose="020B0604020202020204" pitchFamily="34" charset="0"/>
              <a:ea typeface="Arial" panose="020B0604020202020204" pitchFamily="34" charset="0"/>
            </a:endParaRPr>
          </a:p>
          <a:p>
            <a:pPr>
              <a:lnSpc>
                <a:spcPct val="115000"/>
              </a:lnSpc>
            </a:pPr>
            <a:endParaRPr lang="en-US" sz="3600" dirty="0">
              <a:solidFill>
                <a:schemeClr val="bg1"/>
              </a:solidFill>
              <a:effectLst/>
              <a:latin typeface="Arial" panose="020B0604020202020204" pitchFamily="34" charset="0"/>
              <a:ea typeface="Arial" panose="020B0604020202020204" pitchFamily="34" charset="0"/>
            </a:endParaRPr>
          </a:p>
        </p:txBody>
      </p:sp>
      <p:pic>
        <p:nvPicPr>
          <p:cNvPr id="5" name="Picture Placeholder 4" descr="A person typing on a computer&#10;&#10;Description automatically generated">
            <a:extLst>
              <a:ext uri="{FF2B5EF4-FFF2-40B4-BE49-F238E27FC236}">
                <a16:creationId xmlns:a16="http://schemas.microsoft.com/office/drawing/2014/main" id="{CC76F6B4-0C9E-17A1-8B17-75C6350E7240}"/>
              </a:ext>
            </a:extLst>
          </p:cNvPr>
          <p:cNvPicPr>
            <a:picLocks noGrp="1" noChangeAspect="1"/>
          </p:cNvPicPr>
          <p:nvPr>
            <p:ph type="pic" sz="quarter" idx="11"/>
          </p:nvPr>
        </p:nvPicPr>
        <p:blipFill rotWithShape="1">
          <a:blip r:embed="rId2"/>
          <a:srcRect l="1386" r="39877"/>
          <a:stretch/>
        </p:blipFill>
        <p:spPr>
          <a:xfrm>
            <a:off x="10218149" y="-14514"/>
            <a:ext cx="8093100" cy="10348008"/>
          </a:xfrm>
        </p:spPr>
      </p:pic>
    </p:spTree>
    <p:extLst>
      <p:ext uri="{BB962C8B-B14F-4D97-AF65-F5344CB8AC3E}">
        <p14:creationId xmlns:p14="http://schemas.microsoft.com/office/powerpoint/2010/main" val="300895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a:xfrm>
            <a:off x="2656770" y="1917883"/>
            <a:ext cx="13590078" cy="1242146"/>
          </a:xfrm>
        </p:spPr>
        <p:txBody>
          <a:bodyPr>
            <a:normAutofit fontScale="90000"/>
          </a:bodyPr>
          <a:lstStyle/>
          <a:p>
            <a:r>
              <a:rPr lang="en-US" dirty="0"/>
              <a:t>Top Keyword Searches for Luxury Travel</a:t>
            </a:r>
          </a:p>
        </p:txBody>
      </p:sp>
      <p:pic>
        <p:nvPicPr>
          <p:cNvPr id="21" name="Screen Recording 20">
            <a:hlinkClick r:id="" action="ppaction://media"/>
            <a:extLst>
              <a:ext uri="{FF2B5EF4-FFF2-40B4-BE49-F238E27FC236}">
                <a16:creationId xmlns:a16="http://schemas.microsoft.com/office/drawing/2014/main" id="{F4AB6A96-3708-A8E4-2E31-5DC3DC2188A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61719" y="3160029"/>
            <a:ext cx="12350659" cy="5571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39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39"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a:xfrm>
            <a:off x="2348961" y="2345395"/>
            <a:ext cx="13590078" cy="1242146"/>
          </a:xfrm>
        </p:spPr>
        <p:txBody>
          <a:bodyPr>
            <a:normAutofit fontScale="90000"/>
          </a:bodyPr>
          <a:lstStyle/>
          <a:p>
            <a:r>
              <a:rPr lang="en-US" dirty="0"/>
              <a:t>Top Keyword Searches for Luxury Travel</a:t>
            </a:r>
          </a:p>
        </p:txBody>
      </p:sp>
      <p:sp>
        <p:nvSpPr>
          <p:cNvPr id="3" name="TextBox 2">
            <a:extLst>
              <a:ext uri="{FF2B5EF4-FFF2-40B4-BE49-F238E27FC236}">
                <a16:creationId xmlns:a16="http://schemas.microsoft.com/office/drawing/2014/main" id="{D9CBEA8B-C641-107F-B9DB-C2EB7215609B}"/>
              </a:ext>
            </a:extLst>
          </p:cNvPr>
          <p:cNvSpPr txBox="1"/>
          <p:nvPr/>
        </p:nvSpPr>
        <p:spPr>
          <a:xfrm>
            <a:off x="2591524" y="3977828"/>
            <a:ext cx="13958076" cy="3170804"/>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When it comes to searching for luxury vacations on Google, users often employ specific keywords to narrow down their search and find what they're looking for. Here are some of the top keywords and phrases related to luxury vacations:</a:t>
            </a:r>
          </a:p>
        </p:txBody>
      </p:sp>
    </p:spTree>
    <p:extLst>
      <p:ext uri="{BB962C8B-B14F-4D97-AF65-F5344CB8AC3E}">
        <p14:creationId xmlns:p14="http://schemas.microsoft.com/office/powerpoint/2010/main" val="221458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a:xfrm>
            <a:off x="2348961" y="2345395"/>
            <a:ext cx="13590078" cy="1242146"/>
          </a:xfrm>
        </p:spPr>
        <p:txBody>
          <a:bodyPr>
            <a:normAutofit fontScale="90000"/>
          </a:bodyPr>
          <a:lstStyle/>
          <a:p>
            <a:r>
              <a:rPr lang="en-US" dirty="0"/>
              <a:t>Top Keyword Searches for Luxury Travel</a:t>
            </a:r>
          </a:p>
        </p:txBody>
      </p:sp>
      <p:sp>
        <p:nvSpPr>
          <p:cNvPr id="3" name="TextBox 2">
            <a:extLst>
              <a:ext uri="{FF2B5EF4-FFF2-40B4-BE49-F238E27FC236}">
                <a16:creationId xmlns:a16="http://schemas.microsoft.com/office/drawing/2014/main" id="{D9CBEA8B-C641-107F-B9DB-C2EB7215609B}"/>
              </a:ext>
            </a:extLst>
          </p:cNvPr>
          <p:cNvSpPr txBox="1"/>
          <p:nvPr/>
        </p:nvSpPr>
        <p:spPr>
          <a:xfrm>
            <a:off x="1757548" y="4892227"/>
            <a:ext cx="6382660" cy="3949479"/>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Luxury vacations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travel destinations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travel packages</a:t>
            </a:r>
          </a:p>
          <a:p>
            <a:pPr>
              <a:lnSpc>
                <a:spcPct val="115000"/>
              </a:lnSpc>
            </a:pPr>
            <a:r>
              <a:rPr lang="en-US" sz="4400" dirty="0">
                <a:solidFill>
                  <a:schemeClr val="bg1"/>
                </a:solidFill>
                <a:effectLst/>
                <a:latin typeface="Futura PT Book" panose="020B0604020202020204" charset="0"/>
                <a:ea typeface="Arial" panose="020B0604020202020204" pitchFamily="34" charset="0"/>
              </a:rPr>
              <a:t>High-end vacations</a:t>
            </a:r>
          </a:p>
          <a:p>
            <a:pPr>
              <a:lnSpc>
                <a:spcPct val="115000"/>
              </a:lnSpc>
            </a:pPr>
            <a:r>
              <a:rPr lang="en-US" sz="4400" dirty="0">
                <a:solidFill>
                  <a:schemeClr val="bg1"/>
                </a:solidFill>
                <a:effectLst/>
                <a:latin typeface="Futura PT Book" panose="020B0604020202020204" charset="0"/>
                <a:ea typeface="Arial" panose="020B0604020202020204" pitchFamily="34" charset="0"/>
              </a:rPr>
              <a:t>Exclusive travel experiences</a:t>
            </a:r>
          </a:p>
        </p:txBody>
      </p:sp>
      <p:sp>
        <p:nvSpPr>
          <p:cNvPr id="5" name="TextBox 4">
            <a:extLst>
              <a:ext uri="{FF2B5EF4-FFF2-40B4-BE49-F238E27FC236}">
                <a16:creationId xmlns:a16="http://schemas.microsoft.com/office/drawing/2014/main" id="{C6C0139E-2FCD-C279-FD83-7661877C3B28}"/>
              </a:ext>
            </a:extLst>
          </p:cNvPr>
          <p:cNvSpPr txBox="1"/>
          <p:nvPr/>
        </p:nvSpPr>
        <p:spPr>
          <a:xfrm>
            <a:off x="1757548" y="3931925"/>
            <a:ext cx="4857008" cy="834780"/>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General Searches:</a:t>
            </a:r>
          </a:p>
        </p:txBody>
      </p:sp>
      <p:sp>
        <p:nvSpPr>
          <p:cNvPr id="6" name="TextBox 5">
            <a:extLst>
              <a:ext uri="{FF2B5EF4-FFF2-40B4-BE49-F238E27FC236}">
                <a16:creationId xmlns:a16="http://schemas.microsoft.com/office/drawing/2014/main" id="{D05221AD-B136-B33B-BFF8-D49804AC8347}"/>
              </a:ext>
            </a:extLst>
          </p:cNvPr>
          <p:cNvSpPr txBox="1"/>
          <p:nvPr/>
        </p:nvSpPr>
        <p:spPr>
          <a:xfrm>
            <a:off x="9455461" y="4766705"/>
            <a:ext cx="6018087" cy="3949479"/>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Luxury resorts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hotels</a:t>
            </a:r>
          </a:p>
          <a:p>
            <a:pPr>
              <a:lnSpc>
                <a:spcPct val="115000"/>
              </a:lnSpc>
            </a:pPr>
            <a:r>
              <a:rPr lang="en-US" sz="4400" dirty="0">
                <a:solidFill>
                  <a:schemeClr val="bg1"/>
                </a:solidFill>
                <a:effectLst/>
                <a:latin typeface="Futura PT Book" panose="020B0604020202020204" charset="0"/>
                <a:ea typeface="Arial" panose="020B0604020202020204" pitchFamily="34" charset="0"/>
              </a:rPr>
              <a:t>Boutique hotels</a:t>
            </a:r>
          </a:p>
          <a:p>
            <a:pPr>
              <a:lnSpc>
                <a:spcPct val="115000"/>
              </a:lnSpc>
            </a:pPr>
            <a:r>
              <a:rPr lang="en-US" sz="4400" dirty="0">
                <a:solidFill>
                  <a:schemeClr val="bg1"/>
                </a:solidFill>
                <a:effectLst/>
                <a:latin typeface="Futura PT Book" panose="020B0604020202020204" charset="0"/>
                <a:ea typeface="Arial" panose="020B0604020202020204" pitchFamily="34" charset="0"/>
              </a:rPr>
              <a:t>Five-star resorts/hotels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villas for rent</a:t>
            </a:r>
          </a:p>
        </p:txBody>
      </p:sp>
      <p:sp>
        <p:nvSpPr>
          <p:cNvPr id="7" name="TextBox 6">
            <a:extLst>
              <a:ext uri="{FF2B5EF4-FFF2-40B4-BE49-F238E27FC236}">
                <a16:creationId xmlns:a16="http://schemas.microsoft.com/office/drawing/2014/main" id="{938EB254-5668-77F6-F7A5-8CAF8A58D036}"/>
              </a:ext>
            </a:extLst>
          </p:cNvPr>
          <p:cNvSpPr txBox="1"/>
          <p:nvPr/>
        </p:nvSpPr>
        <p:spPr>
          <a:xfrm>
            <a:off x="9455461" y="3931925"/>
            <a:ext cx="7386452" cy="834780"/>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Accommodation Specific:</a:t>
            </a:r>
          </a:p>
        </p:txBody>
      </p:sp>
    </p:spTree>
    <p:extLst>
      <p:ext uri="{BB962C8B-B14F-4D97-AF65-F5344CB8AC3E}">
        <p14:creationId xmlns:p14="http://schemas.microsoft.com/office/powerpoint/2010/main" val="225861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a:xfrm>
            <a:off x="2348961" y="2345395"/>
            <a:ext cx="13590078" cy="1242146"/>
          </a:xfrm>
        </p:spPr>
        <p:txBody>
          <a:bodyPr>
            <a:normAutofit fontScale="90000"/>
          </a:bodyPr>
          <a:lstStyle/>
          <a:p>
            <a:r>
              <a:rPr lang="en-US" dirty="0"/>
              <a:t>Top Keyword Searches for Luxury Travel</a:t>
            </a:r>
          </a:p>
        </p:txBody>
      </p:sp>
      <p:sp>
        <p:nvSpPr>
          <p:cNvPr id="3" name="TextBox 2">
            <a:extLst>
              <a:ext uri="{FF2B5EF4-FFF2-40B4-BE49-F238E27FC236}">
                <a16:creationId xmlns:a16="http://schemas.microsoft.com/office/drawing/2014/main" id="{D9CBEA8B-C641-107F-B9DB-C2EB7215609B}"/>
              </a:ext>
            </a:extLst>
          </p:cNvPr>
          <p:cNvSpPr txBox="1"/>
          <p:nvPr/>
        </p:nvSpPr>
        <p:spPr>
          <a:xfrm>
            <a:off x="1757549" y="4892227"/>
            <a:ext cx="7074991" cy="3949479"/>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Luxury beach vacations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safari trips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spa retreats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honeymoon destinations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adventure travel</a:t>
            </a:r>
          </a:p>
        </p:txBody>
      </p:sp>
      <p:sp>
        <p:nvSpPr>
          <p:cNvPr id="5" name="TextBox 4">
            <a:extLst>
              <a:ext uri="{FF2B5EF4-FFF2-40B4-BE49-F238E27FC236}">
                <a16:creationId xmlns:a16="http://schemas.microsoft.com/office/drawing/2014/main" id="{C6C0139E-2FCD-C279-FD83-7661877C3B28}"/>
              </a:ext>
            </a:extLst>
          </p:cNvPr>
          <p:cNvSpPr txBox="1"/>
          <p:nvPr/>
        </p:nvSpPr>
        <p:spPr>
          <a:xfrm>
            <a:off x="1757548" y="3931925"/>
            <a:ext cx="4857008" cy="834780"/>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Experience Specific:</a:t>
            </a:r>
          </a:p>
        </p:txBody>
      </p:sp>
      <p:sp>
        <p:nvSpPr>
          <p:cNvPr id="6" name="TextBox 5">
            <a:extLst>
              <a:ext uri="{FF2B5EF4-FFF2-40B4-BE49-F238E27FC236}">
                <a16:creationId xmlns:a16="http://schemas.microsoft.com/office/drawing/2014/main" id="{D05221AD-B136-B33B-BFF8-D49804AC8347}"/>
              </a:ext>
            </a:extLst>
          </p:cNvPr>
          <p:cNvSpPr txBox="1"/>
          <p:nvPr/>
        </p:nvSpPr>
        <p:spPr>
          <a:xfrm>
            <a:off x="9422210" y="4892226"/>
            <a:ext cx="8688847" cy="3949479"/>
          </a:xfrm>
          <a:prstGeom prst="rect">
            <a:avLst/>
          </a:prstGeom>
          <a:noFill/>
        </p:spPr>
        <p:txBody>
          <a:bodyPr wrap="square">
            <a:spAutoFit/>
          </a:bodyPr>
          <a:lstStyle/>
          <a:p>
            <a:pPr>
              <a:lnSpc>
                <a:spcPct val="115000"/>
              </a:lnSpc>
            </a:pPr>
            <a:r>
              <a:rPr lang="en-US" sz="4400" dirty="0">
                <a:solidFill>
                  <a:schemeClr val="bg1"/>
                </a:solidFill>
                <a:latin typeface="Futura PT Book" panose="020B0604020202020204" charset="0"/>
              </a:rPr>
              <a:t>Luxury vacations in (specific country/city, e.g., "Maldives"</a:t>
            </a:r>
          </a:p>
          <a:p>
            <a:pPr>
              <a:lnSpc>
                <a:spcPct val="115000"/>
              </a:lnSpc>
            </a:pPr>
            <a:r>
              <a:rPr lang="en-US" sz="4400" dirty="0">
                <a:solidFill>
                  <a:schemeClr val="bg1"/>
                </a:solidFill>
                <a:latin typeface="Futura PT Book" panose="020B0604020202020204" charset="0"/>
              </a:rPr>
              <a:t>Best luxury destinations in Europe/Asia/Caribbean, etc.</a:t>
            </a:r>
          </a:p>
          <a:p>
            <a:pPr>
              <a:lnSpc>
                <a:spcPct val="115000"/>
              </a:lnSpc>
            </a:pPr>
            <a:r>
              <a:rPr lang="en-US" sz="4400" dirty="0">
                <a:solidFill>
                  <a:schemeClr val="bg1"/>
                </a:solidFill>
                <a:latin typeface="Futura PT Book" panose="020B0604020202020204" charset="0"/>
              </a:rPr>
              <a:t>Luxury European river cruises</a:t>
            </a:r>
          </a:p>
        </p:txBody>
      </p:sp>
      <p:sp>
        <p:nvSpPr>
          <p:cNvPr id="7" name="TextBox 6">
            <a:extLst>
              <a:ext uri="{FF2B5EF4-FFF2-40B4-BE49-F238E27FC236}">
                <a16:creationId xmlns:a16="http://schemas.microsoft.com/office/drawing/2014/main" id="{938EB254-5668-77F6-F7A5-8CAF8A58D036}"/>
              </a:ext>
            </a:extLst>
          </p:cNvPr>
          <p:cNvSpPr txBox="1"/>
          <p:nvPr/>
        </p:nvSpPr>
        <p:spPr>
          <a:xfrm>
            <a:off x="9455462" y="3931925"/>
            <a:ext cx="7386452" cy="834780"/>
          </a:xfrm>
          <a:prstGeom prst="rect">
            <a:avLst/>
          </a:prstGeom>
          <a:noFill/>
        </p:spPr>
        <p:txBody>
          <a:bodyPr wrap="square">
            <a:spAutoFit/>
          </a:bodyPr>
          <a:lstStyle/>
          <a:p>
            <a:pPr>
              <a:lnSpc>
                <a:spcPct val="115000"/>
              </a:lnSpc>
            </a:pPr>
            <a:r>
              <a:rPr lang="en-US" sz="4400" dirty="0">
                <a:solidFill>
                  <a:schemeClr val="bg1"/>
                </a:solidFill>
                <a:latin typeface="Futura PT Book" panose="020B0604020202020204" charset="0"/>
              </a:rPr>
              <a:t>Geographic Focus:</a:t>
            </a:r>
          </a:p>
        </p:txBody>
      </p:sp>
    </p:spTree>
    <p:extLst>
      <p:ext uri="{BB962C8B-B14F-4D97-AF65-F5344CB8AC3E}">
        <p14:creationId xmlns:p14="http://schemas.microsoft.com/office/powerpoint/2010/main" val="345297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a:xfrm>
            <a:off x="2348961" y="2345395"/>
            <a:ext cx="13590078" cy="1242146"/>
          </a:xfrm>
        </p:spPr>
        <p:txBody>
          <a:bodyPr>
            <a:normAutofit fontScale="90000"/>
          </a:bodyPr>
          <a:lstStyle/>
          <a:p>
            <a:r>
              <a:rPr lang="en-US" dirty="0"/>
              <a:t>Top Keyword Searches for Luxury Travel</a:t>
            </a:r>
          </a:p>
        </p:txBody>
      </p:sp>
      <p:sp>
        <p:nvSpPr>
          <p:cNvPr id="3" name="TextBox 2">
            <a:extLst>
              <a:ext uri="{FF2B5EF4-FFF2-40B4-BE49-F238E27FC236}">
                <a16:creationId xmlns:a16="http://schemas.microsoft.com/office/drawing/2014/main" id="{D9CBEA8B-C641-107F-B9DB-C2EB7215609B}"/>
              </a:ext>
            </a:extLst>
          </p:cNvPr>
          <p:cNvSpPr txBox="1"/>
          <p:nvPr/>
        </p:nvSpPr>
        <p:spPr>
          <a:xfrm>
            <a:off x="2348961" y="4836710"/>
            <a:ext cx="5970913" cy="3967656"/>
          </a:xfrm>
          <a:prstGeom prst="rect">
            <a:avLst/>
          </a:prstGeom>
          <a:noFill/>
        </p:spPr>
        <p:txBody>
          <a:bodyPr wrap="square">
            <a:spAutoFit/>
          </a:bodyPr>
          <a:lstStyle/>
          <a:p>
            <a:pPr>
              <a:lnSpc>
                <a:spcPct val="115000"/>
              </a:lnSpc>
            </a:pPr>
            <a:r>
              <a:rPr lang="en-US" sz="4400" dirty="0">
                <a:solidFill>
                  <a:schemeClr val="bg1"/>
                </a:solidFill>
                <a:latin typeface="Futura PT Book" panose="020B0604020202020204" charset="0"/>
              </a:rPr>
              <a:t>First class flights</a:t>
            </a:r>
          </a:p>
          <a:p>
            <a:pPr>
              <a:lnSpc>
                <a:spcPct val="115000"/>
              </a:lnSpc>
            </a:pPr>
            <a:r>
              <a:rPr lang="en-US" sz="4400" dirty="0">
                <a:solidFill>
                  <a:schemeClr val="bg1"/>
                </a:solidFill>
                <a:latin typeface="Futura PT Book" panose="020B0604020202020204" charset="0"/>
              </a:rPr>
              <a:t>Private jet charters</a:t>
            </a:r>
          </a:p>
          <a:p>
            <a:pPr>
              <a:lnSpc>
                <a:spcPct val="115000"/>
              </a:lnSpc>
            </a:pPr>
            <a:r>
              <a:rPr lang="en-US" sz="4400" dirty="0">
                <a:solidFill>
                  <a:schemeClr val="bg1"/>
                </a:solidFill>
                <a:latin typeface="Futura PT Book" panose="020B0604020202020204" charset="0"/>
              </a:rPr>
              <a:t>Luxury yacht charters</a:t>
            </a:r>
          </a:p>
          <a:p>
            <a:pPr>
              <a:lnSpc>
                <a:spcPct val="115000"/>
              </a:lnSpc>
            </a:pPr>
            <a:r>
              <a:rPr lang="en-US" sz="4400" dirty="0">
                <a:solidFill>
                  <a:schemeClr val="bg1"/>
                </a:solidFill>
                <a:latin typeface="Futura PT Book" panose="020B0604020202020204" charset="0"/>
              </a:rPr>
              <a:t>Luxury train journeys</a:t>
            </a:r>
            <a:br>
              <a:rPr lang="en-US" sz="4400" dirty="0">
                <a:solidFill>
                  <a:schemeClr val="bg1"/>
                </a:solidFill>
                <a:latin typeface="Futura PT Book" panose="020B0604020202020204" charset="0"/>
              </a:rPr>
            </a:br>
            <a:r>
              <a:rPr lang="en-US" sz="4400" dirty="0">
                <a:solidFill>
                  <a:schemeClr val="bg1"/>
                </a:solidFill>
                <a:latin typeface="Futura PT Book" panose="020B0604020202020204" charset="0"/>
              </a:rPr>
              <a:t>(e.g., Orient Express)</a:t>
            </a:r>
          </a:p>
        </p:txBody>
      </p:sp>
      <p:sp>
        <p:nvSpPr>
          <p:cNvPr id="5" name="TextBox 4">
            <a:extLst>
              <a:ext uri="{FF2B5EF4-FFF2-40B4-BE49-F238E27FC236}">
                <a16:creationId xmlns:a16="http://schemas.microsoft.com/office/drawing/2014/main" id="{C6C0139E-2FCD-C279-FD83-7661877C3B28}"/>
              </a:ext>
            </a:extLst>
          </p:cNvPr>
          <p:cNvSpPr txBox="1"/>
          <p:nvPr/>
        </p:nvSpPr>
        <p:spPr>
          <a:xfrm>
            <a:off x="2293125" y="3931925"/>
            <a:ext cx="4857008" cy="834780"/>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Transportation:</a:t>
            </a:r>
          </a:p>
        </p:txBody>
      </p:sp>
      <p:sp>
        <p:nvSpPr>
          <p:cNvPr id="6" name="TextBox 5">
            <a:extLst>
              <a:ext uri="{FF2B5EF4-FFF2-40B4-BE49-F238E27FC236}">
                <a16:creationId xmlns:a16="http://schemas.microsoft.com/office/drawing/2014/main" id="{D05221AD-B136-B33B-BFF8-D49804AC8347}"/>
              </a:ext>
            </a:extLst>
          </p:cNvPr>
          <p:cNvSpPr txBox="1"/>
          <p:nvPr/>
        </p:nvSpPr>
        <p:spPr>
          <a:xfrm>
            <a:off x="9144000" y="4836710"/>
            <a:ext cx="8191271" cy="2392130"/>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Luxury travel agencies</a:t>
            </a:r>
          </a:p>
          <a:p>
            <a:pPr>
              <a:lnSpc>
                <a:spcPct val="115000"/>
              </a:lnSpc>
            </a:pPr>
            <a:r>
              <a:rPr lang="en-US" sz="4400" dirty="0">
                <a:solidFill>
                  <a:schemeClr val="bg1"/>
                </a:solidFill>
                <a:effectLst/>
                <a:latin typeface="Futura PT Book" panose="020B0604020202020204" charset="0"/>
                <a:ea typeface="Arial" panose="020B0604020202020204" pitchFamily="34" charset="0"/>
              </a:rPr>
              <a:t>Luxury travel concierge services</a:t>
            </a:r>
          </a:p>
          <a:p>
            <a:pPr>
              <a:lnSpc>
                <a:spcPct val="115000"/>
              </a:lnSpc>
            </a:pPr>
            <a:r>
              <a:rPr lang="en-US" sz="4400" dirty="0">
                <a:solidFill>
                  <a:schemeClr val="bg1"/>
                </a:solidFill>
                <a:effectLst/>
                <a:latin typeface="Futura PT Book" panose="020B0604020202020204" charset="0"/>
                <a:ea typeface="Arial" panose="020B0604020202020204" pitchFamily="34" charset="0"/>
              </a:rPr>
              <a:t>Bespoke travel experiences</a:t>
            </a:r>
          </a:p>
        </p:txBody>
      </p:sp>
      <p:sp>
        <p:nvSpPr>
          <p:cNvPr id="7" name="TextBox 6">
            <a:extLst>
              <a:ext uri="{FF2B5EF4-FFF2-40B4-BE49-F238E27FC236}">
                <a16:creationId xmlns:a16="http://schemas.microsoft.com/office/drawing/2014/main" id="{938EB254-5668-77F6-F7A5-8CAF8A58D036}"/>
              </a:ext>
            </a:extLst>
          </p:cNvPr>
          <p:cNvSpPr txBox="1"/>
          <p:nvPr/>
        </p:nvSpPr>
        <p:spPr>
          <a:xfrm>
            <a:off x="9144000" y="3931925"/>
            <a:ext cx="7386452" cy="834780"/>
          </a:xfrm>
          <a:prstGeom prst="rect">
            <a:avLst/>
          </a:prstGeom>
          <a:noFill/>
        </p:spPr>
        <p:txBody>
          <a:bodyPr wrap="square">
            <a:spAutoFit/>
          </a:bodyPr>
          <a:lstStyle/>
          <a:p>
            <a:pPr>
              <a:lnSpc>
                <a:spcPct val="115000"/>
              </a:lnSpc>
            </a:pPr>
            <a:r>
              <a:rPr lang="en-US" sz="4400" dirty="0">
                <a:solidFill>
                  <a:schemeClr val="bg1"/>
                </a:solidFill>
                <a:latin typeface="Futura PT Book" panose="020B0604020202020204" charset="0"/>
              </a:rPr>
              <a:t>Travel Services:</a:t>
            </a:r>
          </a:p>
        </p:txBody>
      </p:sp>
    </p:spTree>
    <p:extLst>
      <p:ext uri="{BB962C8B-B14F-4D97-AF65-F5344CB8AC3E}">
        <p14:creationId xmlns:p14="http://schemas.microsoft.com/office/powerpoint/2010/main" val="207605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D294-6C4F-8D0D-7C72-EE0DAF193566}"/>
              </a:ext>
            </a:extLst>
          </p:cNvPr>
          <p:cNvSpPr>
            <a:spLocks noGrp="1"/>
          </p:cNvSpPr>
          <p:nvPr>
            <p:ph type="title"/>
          </p:nvPr>
        </p:nvSpPr>
        <p:spPr>
          <a:xfrm>
            <a:off x="6741763" y="3871963"/>
            <a:ext cx="10879811" cy="1242146"/>
          </a:xfrm>
        </p:spPr>
        <p:txBody>
          <a:bodyPr>
            <a:noAutofit/>
          </a:bodyPr>
          <a:lstStyle/>
          <a:p>
            <a:pPr marL="0" marR="0">
              <a:lnSpc>
                <a:spcPct val="115000"/>
              </a:lnSpc>
              <a:spcBef>
                <a:spcPts val="0"/>
              </a:spcBef>
              <a:spcAft>
                <a:spcPts val="0"/>
              </a:spcAft>
            </a:pPr>
            <a:r>
              <a:rPr lang="en-US" sz="5000" dirty="0">
                <a:effectLst/>
                <a:latin typeface="Futura PT Book" panose="020B0604020202020204" charset="0"/>
                <a:ea typeface="Arial" panose="020B0604020202020204" pitchFamily="34" charset="0"/>
              </a:rPr>
              <a:t>Using Search Engine Optimization to Grow Your Luxury Travel Business</a:t>
            </a:r>
          </a:p>
        </p:txBody>
      </p:sp>
      <p:sp>
        <p:nvSpPr>
          <p:cNvPr id="5" name="Text Placeholder 4">
            <a:extLst>
              <a:ext uri="{FF2B5EF4-FFF2-40B4-BE49-F238E27FC236}">
                <a16:creationId xmlns:a16="http://schemas.microsoft.com/office/drawing/2014/main" id="{B4DD9313-FAAD-9DF3-05BB-C61AFA125580}"/>
              </a:ext>
            </a:extLst>
          </p:cNvPr>
          <p:cNvSpPr>
            <a:spLocks noGrp="1"/>
          </p:cNvSpPr>
          <p:nvPr>
            <p:ph type="body" sz="quarter" idx="11"/>
          </p:nvPr>
        </p:nvSpPr>
        <p:spPr/>
        <p:txBody>
          <a:bodyPr>
            <a:normAutofit/>
          </a:bodyPr>
          <a:lstStyle/>
          <a:p>
            <a:r>
              <a:rPr lang="en-US" sz="4400" u="none" strike="noStrike" dirty="0">
                <a:effectLst/>
                <a:latin typeface="Futura PT Book" panose="020B0604020202020204" charset="0"/>
                <a:ea typeface="Arial" panose="020B0604020202020204" pitchFamily="34" charset="0"/>
              </a:rPr>
              <a:t>Power Tomorrow with a Digital Gameplan Today</a:t>
            </a:r>
          </a:p>
        </p:txBody>
      </p:sp>
    </p:spTree>
    <p:extLst>
      <p:ext uri="{BB962C8B-B14F-4D97-AF65-F5344CB8AC3E}">
        <p14:creationId xmlns:p14="http://schemas.microsoft.com/office/powerpoint/2010/main" val="69552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CB4B-C9F5-CF97-F3F3-71864881E653}"/>
              </a:ext>
            </a:extLst>
          </p:cNvPr>
          <p:cNvSpPr>
            <a:spLocks noGrp="1"/>
          </p:cNvSpPr>
          <p:nvPr>
            <p:ph type="title"/>
          </p:nvPr>
        </p:nvSpPr>
        <p:spPr>
          <a:xfrm>
            <a:off x="2348961" y="2345395"/>
            <a:ext cx="13590078" cy="1242146"/>
          </a:xfrm>
        </p:spPr>
        <p:txBody>
          <a:bodyPr>
            <a:normAutofit fontScale="90000"/>
          </a:bodyPr>
          <a:lstStyle/>
          <a:p>
            <a:r>
              <a:rPr lang="en-US" dirty="0"/>
              <a:t>Top Keyword Searches for Luxury Travel</a:t>
            </a:r>
          </a:p>
        </p:txBody>
      </p:sp>
      <p:sp>
        <p:nvSpPr>
          <p:cNvPr id="3" name="TextBox 2">
            <a:extLst>
              <a:ext uri="{FF2B5EF4-FFF2-40B4-BE49-F238E27FC236}">
                <a16:creationId xmlns:a16="http://schemas.microsoft.com/office/drawing/2014/main" id="{D9CBEA8B-C641-107F-B9DB-C2EB7215609B}"/>
              </a:ext>
            </a:extLst>
          </p:cNvPr>
          <p:cNvSpPr txBox="1"/>
          <p:nvPr/>
        </p:nvSpPr>
        <p:spPr>
          <a:xfrm>
            <a:off x="2348961" y="3775052"/>
            <a:ext cx="14152685" cy="4728154"/>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The specific keywords a person uses can vary based on their interests, desired experiences, and destinations they have in mind. These are broad categories, and each can be further refined based on the traveler's requirements. It's also essential to note that the popularity of keywords can change over time as trends evolve in the luxury travel industry.</a:t>
            </a:r>
          </a:p>
        </p:txBody>
      </p:sp>
    </p:spTree>
    <p:extLst>
      <p:ext uri="{BB962C8B-B14F-4D97-AF65-F5344CB8AC3E}">
        <p14:creationId xmlns:p14="http://schemas.microsoft.com/office/powerpoint/2010/main" val="362392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386041" y="2021971"/>
            <a:ext cx="9939340" cy="1101034"/>
          </a:xfrm>
        </p:spPr>
        <p:txBody>
          <a:bodyPr>
            <a:noAutofit/>
          </a:bodyPr>
          <a:lstStyle/>
          <a:p>
            <a:r>
              <a:rPr lang="en-US" sz="6000" dirty="0">
                <a:effectLst/>
                <a:latin typeface="Arial" panose="020B0604020202020204" pitchFamily="34" charset="0"/>
                <a:ea typeface="Arial" panose="020B0604020202020204" pitchFamily="34" charset="0"/>
              </a:rPr>
              <a:t>Monitoring and Analytics</a:t>
            </a:r>
            <a:endParaRPr lang="en-US" sz="6000" dirty="0"/>
          </a:p>
        </p:txBody>
      </p:sp>
      <p:sp>
        <p:nvSpPr>
          <p:cNvPr id="15" name="TextBox 14">
            <a:extLst>
              <a:ext uri="{FF2B5EF4-FFF2-40B4-BE49-F238E27FC236}">
                <a16:creationId xmlns:a16="http://schemas.microsoft.com/office/drawing/2014/main" id="{4BC31F41-C7C7-1FD9-10A4-7ED269FA69AA}"/>
              </a:ext>
            </a:extLst>
          </p:cNvPr>
          <p:cNvSpPr txBox="1"/>
          <p:nvPr/>
        </p:nvSpPr>
        <p:spPr>
          <a:xfrm>
            <a:off x="937268" y="3510314"/>
            <a:ext cx="10526460" cy="1606722"/>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	Importance of Analytics</a:t>
            </a:r>
          </a:p>
          <a:p>
            <a:pPr>
              <a:lnSpc>
                <a:spcPct val="115000"/>
              </a:lnSpc>
            </a:pPr>
            <a:r>
              <a:rPr lang="en-US" sz="4400" dirty="0">
                <a:solidFill>
                  <a:schemeClr val="bg1"/>
                </a:solidFill>
                <a:effectLst/>
                <a:latin typeface="Futura PT Book" panose="020B0604020202020204" charset="0"/>
                <a:ea typeface="Arial" panose="020B0604020202020204" pitchFamily="34" charset="0"/>
              </a:rPr>
              <a:t>●	Refining SEO strategy based on data</a:t>
            </a:r>
          </a:p>
        </p:txBody>
      </p:sp>
      <p:pic>
        <p:nvPicPr>
          <p:cNvPr id="6" name="Picture Placeholder 5" descr="A person typing on a computer&#10;&#10;Description automatically generated">
            <a:extLst>
              <a:ext uri="{FF2B5EF4-FFF2-40B4-BE49-F238E27FC236}">
                <a16:creationId xmlns:a16="http://schemas.microsoft.com/office/drawing/2014/main" id="{CD6C4222-57C8-FB79-6651-8016FADA56D3}"/>
              </a:ext>
            </a:extLst>
          </p:cNvPr>
          <p:cNvPicPr>
            <a:picLocks noGrp="1" noChangeAspect="1"/>
          </p:cNvPicPr>
          <p:nvPr>
            <p:ph type="pic" sz="quarter" idx="11"/>
          </p:nvPr>
        </p:nvPicPr>
        <p:blipFill rotWithShape="1">
          <a:blip r:embed="rId2"/>
          <a:srcRect l="14432" r="33322"/>
          <a:stretch/>
        </p:blipFill>
        <p:spPr>
          <a:xfrm>
            <a:off x="10218149" y="-14514"/>
            <a:ext cx="8093100" cy="10348008"/>
          </a:xfrm>
        </p:spPr>
      </p:pic>
    </p:spTree>
    <p:extLst>
      <p:ext uri="{BB962C8B-B14F-4D97-AF65-F5344CB8AC3E}">
        <p14:creationId xmlns:p14="http://schemas.microsoft.com/office/powerpoint/2010/main" val="375250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6065-E26F-DB87-7296-4214529243B6}"/>
              </a:ext>
            </a:extLst>
          </p:cNvPr>
          <p:cNvSpPr>
            <a:spLocks noGrp="1"/>
          </p:cNvSpPr>
          <p:nvPr>
            <p:ph type="title"/>
          </p:nvPr>
        </p:nvSpPr>
        <p:spPr>
          <a:xfrm>
            <a:off x="3780758" y="3049538"/>
            <a:ext cx="10993918" cy="1242146"/>
          </a:xfrm>
        </p:spPr>
        <p:txBody>
          <a:bodyPr>
            <a:noAutofit/>
          </a:bodyPr>
          <a:lstStyle/>
          <a:p>
            <a:pPr marL="0" marR="0">
              <a:lnSpc>
                <a:spcPct val="115000"/>
              </a:lnSpc>
              <a:spcBef>
                <a:spcPts val="0"/>
              </a:spcBef>
              <a:spcAft>
                <a:spcPts val="0"/>
              </a:spcAft>
            </a:pPr>
            <a:r>
              <a:rPr lang="en-US" sz="7200" dirty="0">
                <a:effectLst/>
                <a:latin typeface="Arial" panose="020B0604020202020204" pitchFamily="34" charset="0"/>
                <a:ea typeface="Arial" panose="020B0604020202020204" pitchFamily="34" charset="0"/>
              </a:rPr>
              <a:t>The Road Ahead</a:t>
            </a:r>
          </a:p>
        </p:txBody>
      </p:sp>
      <p:sp>
        <p:nvSpPr>
          <p:cNvPr id="3" name="TextBox 2">
            <a:extLst>
              <a:ext uri="{FF2B5EF4-FFF2-40B4-BE49-F238E27FC236}">
                <a16:creationId xmlns:a16="http://schemas.microsoft.com/office/drawing/2014/main" id="{ED002595-FC0F-0B8F-649D-A4D3780F8335}"/>
              </a:ext>
            </a:extLst>
          </p:cNvPr>
          <p:cNvSpPr txBox="1"/>
          <p:nvPr/>
        </p:nvSpPr>
        <p:spPr>
          <a:xfrm>
            <a:off x="4248216" y="4682970"/>
            <a:ext cx="10526460" cy="1606722"/>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rPr>
              <a:t>●  SEO is a continuous journey</a:t>
            </a:r>
          </a:p>
          <a:p>
            <a:pPr>
              <a:lnSpc>
                <a:spcPct val="115000"/>
              </a:lnSpc>
            </a:pPr>
            <a:r>
              <a:rPr lang="en-US" sz="4400" dirty="0">
                <a:solidFill>
                  <a:schemeClr val="bg1"/>
                </a:solidFill>
                <a:effectLst/>
                <a:latin typeface="Futura PT Book" panose="020B0604020202020204" charset="0"/>
                <a:ea typeface="Arial" panose="020B0604020202020204" pitchFamily="34" charset="0"/>
              </a:rPr>
              <a:t>●  Invest in digital optimization</a:t>
            </a:r>
          </a:p>
        </p:txBody>
      </p:sp>
    </p:spTree>
    <p:extLst>
      <p:ext uri="{BB962C8B-B14F-4D97-AF65-F5344CB8AC3E}">
        <p14:creationId xmlns:p14="http://schemas.microsoft.com/office/powerpoint/2010/main" val="182675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ack background&#10;&#10;Description automatically generated">
            <a:extLst>
              <a:ext uri="{FF2B5EF4-FFF2-40B4-BE49-F238E27FC236}">
                <a16:creationId xmlns:a16="http://schemas.microsoft.com/office/drawing/2014/main" id="{AC059A2F-AD86-739C-0CE3-554C43D57ECB}"/>
              </a:ext>
            </a:extLst>
          </p:cNvPr>
          <p:cNvPicPr>
            <a:picLocks noChangeAspect="1"/>
          </p:cNvPicPr>
          <p:nvPr/>
        </p:nvPicPr>
        <p:blipFill>
          <a:blip r:embed="rId2"/>
          <a:stretch>
            <a:fillRect/>
          </a:stretch>
        </p:blipFill>
        <p:spPr>
          <a:xfrm>
            <a:off x="13327902" y="7797856"/>
            <a:ext cx="5207688" cy="1958091"/>
          </a:xfrm>
          <a:prstGeom prst="rect">
            <a:avLst/>
          </a:prstGeom>
        </p:spPr>
      </p:pic>
      <p:pic>
        <p:nvPicPr>
          <p:cNvPr id="7" name="Picture 6" descr="A circular black and white circular object with black and white text&#10;&#10;Description automatically generated">
            <a:extLst>
              <a:ext uri="{FF2B5EF4-FFF2-40B4-BE49-F238E27FC236}">
                <a16:creationId xmlns:a16="http://schemas.microsoft.com/office/drawing/2014/main" id="{9F327D3E-9B2C-5D27-AC0F-94C15C13E41C}"/>
              </a:ext>
            </a:extLst>
          </p:cNvPr>
          <p:cNvPicPr>
            <a:picLocks noChangeAspect="1"/>
          </p:cNvPicPr>
          <p:nvPr/>
        </p:nvPicPr>
        <p:blipFill>
          <a:blip r:embed="rId3"/>
          <a:stretch>
            <a:fillRect/>
          </a:stretch>
        </p:blipFill>
        <p:spPr>
          <a:xfrm>
            <a:off x="5878286" y="531053"/>
            <a:ext cx="7907051" cy="7907051"/>
          </a:xfrm>
          <a:prstGeom prst="rect">
            <a:avLst/>
          </a:prstGeom>
        </p:spPr>
      </p:pic>
      <p:sp>
        <p:nvSpPr>
          <p:cNvPr id="2" name="TextBox 1">
            <a:extLst>
              <a:ext uri="{FF2B5EF4-FFF2-40B4-BE49-F238E27FC236}">
                <a16:creationId xmlns:a16="http://schemas.microsoft.com/office/drawing/2014/main" id="{1C4753E7-E5B6-0E85-B3C8-F654EC4EFF89}"/>
              </a:ext>
            </a:extLst>
          </p:cNvPr>
          <p:cNvSpPr txBox="1"/>
          <p:nvPr/>
        </p:nvSpPr>
        <p:spPr>
          <a:xfrm>
            <a:off x="132335" y="7847732"/>
            <a:ext cx="7771615" cy="1908215"/>
          </a:xfrm>
          <a:prstGeom prst="rect">
            <a:avLst/>
          </a:prstGeom>
          <a:noFill/>
        </p:spPr>
        <p:txBody>
          <a:bodyPr wrap="none" rtlCol="0">
            <a:spAutoFit/>
          </a:bodyPr>
          <a:lstStyle/>
          <a:p>
            <a:r>
              <a:rPr lang="en-US" sz="5900" b="1" spc="-150" dirty="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ea typeface="+mj-ea"/>
                <a:cs typeface="+mj-cs"/>
              </a:rPr>
              <a:t>Schedule a Free Digital </a:t>
            </a:r>
          </a:p>
          <a:p>
            <a:r>
              <a:rPr lang="en-US" sz="5900" b="1" spc="-150" dirty="0">
                <a:gradFill flip="none" rotWithShape="1">
                  <a:gsLst>
                    <a:gs pos="63000">
                      <a:srgbClr val="FFDB94"/>
                    </a:gs>
                    <a:gs pos="54000">
                      <a:srgbClr val="E6C384"/>
                    </a:gs>
                    <a:gs pos="73000">
                      <a:srgbClr val="9A8152"/>
                    </a:gs>
                    <a:gs pos="36000">
                      <a:srgbClr val="9A8152"/>
                    </a:gs>
                  </a:gsLst>
                  <a:lin ang="16200000" scaled="1"/>
                  <a:tileRect/>
                </a:gradFill>
                <a:latin typeface="Futura PT Demi" panose="020B0502020204020303" pitchFamily="34" charset="77"/>
                <a:ea typeface="+mj-ea"/>
                <a:cs typeface="+mj-cs"/>
              </a:rPr>
              <a:t>Audit for Your Agency</a:t>
            </a:r>
          </a:p>
        </p:txBody>
      </p:sp>
    </p:spTree>
    <p:extLst>
      <p:ext uri="{BB962C8B-B14F-4D97-AF65-F5344CB8AC3E}">
        <p14:creationId xmlns:p14="http://schemas.microsoft.com/office/powerpoint/2010/main" val="218344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5AE1-2D79-C3AB-16D3-D1F8F1ED21AD}"/>
              </a:ext>
            </a:extLst>
          </p:cNvPr>
          <p:cNvSpPr>
            <a:spLocks noGrp="1"/>
          </p:cNvSpPr>
          <p:nvPr>
            <p:ph type="title"/>
          </p:nvPr>
        </p:nvSpPr>
        <p:spPr>
          <a:xfrm>
            <a:off x="1100381" y="3503959"/>
            <a:ext cx="9686441" cy="1242146"/>
          </a:xfrm>
        </p:spPr>
        <p:txBody>
          <a:bodyPr>
            <a:normAutofit/>
          </a:bodyPr>
          <a:lstStyle/>
          <a:p>
            <a:r>
              <a:rPr lang="en-US" sz="8001"/>
              <a:t>Kenny Pustizzi</a:t>
            </a:r>
            <a:endParaRPr lang="en-US" sz="8001" dirty="0"/>
          </a:p>
        </p:txBody>
      </p:sp>
      <p:sp>
        <p:nvSpPr>
          <p:cNvPr id="3" name="Text Placeholder 2">
            <a:extLst>
              <a:ext uri="{FF2B5EF4-FFF2-40B4-BE49-F238E27FC236}">
                <a16:creationId xmlns:a16="http://schemas.microsoft.com/office/drawing/2014/main" id="{0C68DA2A-9989-8419-914A-A72FF5512D38}"/>
              </a:ext>
            </a:extLst>
          </p:cNvPr>
          <p:cNvSpPr>
            <a:spLocks noGrp="1"/>
          </p:cNvSpPr>
          <p:nvPr>
            <p:ph type="body" sz="quarter" idx="4294967295"/>
          </p:nvPr>
        </p:nvSpPr>
        <p:spPr>
          <a:xfrm>
            <a:off x="1100382" y="5607615"/>
            <a:ext cx="9686439" cy="996042"/>
          </a:xfrm>
        </p:spPr>
        <p:txBody>
          <a:bodyPr>
            <a:noAutofit/>
          </a:bodyPr>
          <a:lstStyle/>
          <a:p>
            <a:pPr marL="0" indent="0">
              <a:buNone/>
            </a:pPr>
            <a:r>
              <a:rPr lang="en-US" sz="4400" dirty="0">
                <a:solidFill>
                  <a:schemeClr val="bg1"/>
                </a:solidFill>
                <a:latin typeface="Futura Book" pitchFamily="2" charset="77"/>
              </a:rPr>
              <a:t>President</a:t>
            </a:r>
          </a:p>
          <a:p>
            <a:pPr marL="0" indent="0">
              <a:buNone/>
            </a:pPr>
            <a:r>
              <a:rPr lang="en-US" sz="4400" dirty="0">
                <a:solidFill>
                  <a:schemeClr val="bg1"/>
                </a:solidFill>
                <a:latin typeface="Futura Book" pitchFamily="2" charset="77"/>
              </a:rPr>
              <a:t>LEADUP.SOLUTIONS</a:t>
            </a:r>
          </a:p>
        </p:txBody>
      </p:sp>
      <p:pic>
        <p:nvPicPr>
          <p:cNvPr id="4" name="Picture 3">
            <a:extLst>
              <a:ext uri="{FF2B5EF4-FFF2-40B4-BE49-F238E27FC236}">
                <a16:creationId xmlns:a16="http://schemas.microsoft.com/office/drawing/2014/main" id="{41764D1C-4ACA-6CF1-523C-2148EB9DF598}"/>
              </a:ext>
            </a:extLst>
          </p:cNvPr>
          <p:cNvPicPr>
            <a:picLocks noChangeAspect="1"/>
          </p:cNvPicPr>
          <p:nvPr/>
        </p:nvPicPr>
        <p:blipFill>
          <a:blip r:embed="rId2"/>
          <a:stretch>
            <a:fillRect/>
          </a:stretch>
        </p:blipFill>
        <p:spPr>
          <a:xfrm>
            <a:off x="11846257" y="337678"/>
            <a:ext cx="6332561" cy="6332561"/>
          </a:xfrm>
          <a:prstGeom prst="rect">
            <a:avLst/>
          </a:prstGeom>
        </p:spPr>
      </p:pic>
    </p:spTree>
    <p:extLst>
      <p:ext uri="{BB962C8B-B14F-4D97-AF65-F5344CB8AC3E}">
        <p14:creationId xmlns:p14="http://schemas.microsoft.com/office/powerpoint/2010/main" val="313660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5AE1-2D79-C3AB-16D3-D1F8F1ED21AD}"/>
              </a:ext>
            </a:extLst>
          </p:cNvPr>
          <p:cNvSpPr>
            <a:spLocks noGrp="1"/>
          </p:cNvSpPr>
          <p:nvPr>
            <p:ph type="title"/>
          </p:nvPr>
        </p:nvSpPr>
        <p:spPr>
          <a:xfrm>
            <a:off x="1100381" y="3503959"/>
            <a:ext cx="9686441" cy="1242146"/>
          </a:xfrm>
        </p:spPr>
        <p:txBody>
          <a:bodyPr>
            <a:normAutofit/>
          </a:bodyPr>
          <a:lstStyle/>
          <a:p>
            <a:r>
              <a:rPr lang="en-US" sz="8001"/>
              <a:t>Kenny Pustizzi</a:t>
            </a:r>
            <a:endParaRPr lang="en-US" sz="8001" dirty="0"/>
          </a:p>
        </p:txBody>
      </p:sp>
      <p:sp>
        <p:nvSpPr>
          <p:cNvPr id="3" name="Text Placeholder 2">
            <a:extLst>
              <a:ext uri="{FF2B5EF4-FFF2-40B4-BE49-F238E27FC236}">
                <a16:creationId xmlns:a16="http://schemas.microsoft.com/office/drawing/2014/main" id="{0C68DA2A-9989-8419-914A-A72FF5512D38}"/>
              </a:ext>
            </a:extLst>
          </p:cNvPr>
          <p:cNvSpPr>
            <a:spLocks noGrp="1"/>
          </p:cNvSpPr>
          <p:nvPr>
            <p:ph type="body" sz="quarter" idx="4294967295"/>
          </p:nvPr>
        </p:nvSpPr>
        <p:spPr>
          <a:xfrm>
            <a:off x="1100382" y="5607615"/>
            <a:ext cx="9686439" cy="996042"/>
          </a:xfrm>
        </p:spPr>
        <p:txBody>
          <a:bodyPr>
            <a:noAutofit/>
          </a:bodyPr>
          <a:lstStyle/>
          <a:p>
            <a:pPr marL="0" indent="0">
              <a:buNone/>
            </a:pPr>
            <a:r>
              <a:rPr lang="en-US" sz="4400" dirty="0">
                <a:solidFill>
                  <a:schemeClr val="bg1"/>
                </a:solidFill>
                <a:latin typeface="Futura Book" pitchFamily="2" charset="77"/>
              </a:rPr>
              <a:t>President</a:t>
            </a:r>
          </a:p>
          <a:p>
            <a:pPr marL="0" indent="0">
              <a:buNone/>
            </a:pPr>
            <a:r>
              <a:rPr lang="en-US" sz="4400" dirty="0">
                <a:solidFill>
                  <a:schemeClr val="bg1"/>
                </a:solidFill>
                <a:latin typeface="Futura Book" pitchFamily="2" charset="77"/>
              </a:rPr>
              <a:t>LEADUP.SOLUTIONS</a:t>
            </a:r>
          </a:p>
        </p:txBody>
      </p:sp>
      <p:pic>
        <p:nvPicPr>
          <p:cNvPr id="4" name="Picture 3">
            <a:extLst>
              <a:ext uri="{FF2B5EF4-FFF2-40B4-BE49-F238E27FC236}">
                <a16:creationId xmlns:a16="http://schemas.microsoft.com/office/drawing/2014/main" id="{41764D1C-4ACA-6CF1-523C-2148EB9DF598}"/>
              </a:ext>
            </a:extLst>
          </p:cNvPr>
          <p:cNvPicPr>
            <a:picLocks noChangeAspect="1"/>
          </p:cNvPicPr>
          <p:nvPr/>
        </p:nvPicPr>
        <p:blipFill>
          <a:blip r:embed="rId2"/>
          <a:stretch>
            <a:fillRect/>
          </a:stretch>
        </p:blipFill>
        <p:spPr>
          <a:xfrm>
            <a:off x="11846257" y="337678"/>
            <a:ext cx="6332561" cy="6332561"/>
          </a:xfrm>
          <a:prstGeom prst="rect">
            <a:avLst/>
          </a:prstGeom>
        </p:spPr>
      </p:pic>
    </p:spTree>
    <p:extLst>
      <p:ext uri="{BB962C8B-B14F-4D97-AF65-F5344CB8AC3E}">
        <p14:creationId xmlns:p14="http://schemas.microsoft.com/office/powerpoint/2010/main" val="382750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6065-E26F-DB87-7296-4214529243B6}"/>
              </a:ext>
            </a:extLst>
          </p:cNvPr>
          <p:cNvSpPr>
            <a:spLocks noGrp="1"/>
          </p:cNvSpPr>
          <p:nvPr>
            <p:ph type="title"/>
          </p:nvPr>
        </p:nvSpPr>
        <p:spPr>
          <a:xfrm>
            <a:off x="867157" y="3117930"/>
            <a:ext cx="15774923" cy="1242146"/>
          </a:xfrm>
        </p:spPr>
        <p:txBody>
          <a:bodyPr>
            <a:noAutofit/>
          </a:bodyPr>
          <a:lstStyle/>
          <a:p>
            <a:pPr marL="0" marR="0">
              <a:lnSpc>
                <a:spcPct val="115000"/>
              </a:lnSpc>
              <a:spcBef>
                <a:spcPts val="0"/>
              </a:spcBef>
              <a:spcAft>
                <a:spcPts val="0"/>
              </a:spcAft>
            </a:pPr>
            <a:r>
              <a:rPr lang="en-US" dirty="0">
                <a:effectLst/>
                <a:latin typeface="Arial" panose="020B0604020202020204" pitchFamily="34" charset="0"/>
                <a:ea typeface="Arial" panose="020B0604020202020204" pitchFamily="34" charset="0"/>
              </a:rPr>
              <a:t>Marketing in the Past (10-15 Years Ago)</a:t>
            </a:r>
          </a:p>
        </p:txBody>
      </p:sp>
      <p:sp>
        <p:nvSpPr>
          <p:cNvPr id="4" name="Text Placeholder 3">
            <a:extLst>
              <a:ext uri="{FF2B5EF4-FFF2-40B4-BE49-F238E27FC236}">
                <a16:creationId xmlns:a16="http://schemas.microsoft.com/office/drawing/2014/main" id="{C3E650C9-5553-10E4-8329-C33E0BF0EDDD}"/>
              </a:ext>
            </a:extLst>
          </p:cNvPr>
          <p:cNvSpPr>
            <a:spLocks noGrp="1"/>
          </p:cNvSpPr>
          <p:nvPr>
            <p:ph type="body" sz="quarter" idx="11"/>
          </p:nvPr>
        </p:nvSpPr>
        <p:spPr/>
        <p:txBody>
          <a:bodyPr/>
          <a:lstStyle/>
          <a:p>
            <a:pPr marL="0" indent="0">
              <a:buNone/>
            </a:pPr>
            <a:r>
              <a:rPr lang="en-US" sz="4400" dirty="0">
                <a:solidFill>
                  <a:schemeClr val="bg1"/>
                </a:solidFill>
              </a:rPr>
              <a:t>● Traditional Advertising Dominance</a:t>
            </a:r>
          </a:p>
          <a:p>
            <a:pPr marL="0" indent="0">
              <a:buNone/>
            </a:pPr>
            <a:r>
              <a:rPr lang="en-US" sz="4400" dirty="0">
                <a:solidFill>
                  <a:schemeClr val="bg1"/>
                </a:solidFill>
              </a:rPr>
              <a:t>● Limited Targeting Options</a:t>
            </a:r>
          </a:p>
          <a:p>
            <a:pPr marL="0" indent="0">
              <a:buNone/>
            </a:pPr>
            <a:r>
              <a:rPr lang="en-US" sz="4400" dirty="0">
                <a:solidFill>
                  <a:schemeClr val="bg1"/>
                </a:solidFill>
              </a:rPr>
              <a:t>● Word of Mouth and Brochures</a:t>
            </a:r>
          </a:p>
          <a:p>
            <a:pPr marL="0" indent="0">
              <a:buNone/>
            </a:pPr>
            <a:r>
              <a:rPr lang="en-US" sz="4400" dirty="0">
                <a:solidFill>
                  <a:schemeClr val="bg1"/>
                </a:solidFill>
              </a:rPr>
              <a:t>●  Limited Analytics and Measurement</a:t>
            </a:r>
          </a:p>
          <a:p>
            <a:endParaRPr lang="en-US" dirty="0">
              <a:solidFill>
                <a:schemeClr val="bg1"/>
              </a:solidFill>
            </a:endParaRPr>
          </a:p>
        </p:txBody>
      </p:sp>
    </p:spTree>
    <p:extLst>
      <p:ext uri="{BB962C8B-B14F-4D97-AF65-F5344CB8AC3E}">
        <p14:creationId xmlns:p14="http://schemas.microsoft.com/office/powerpoint/2010/main" val="245601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6065-E26F-DB87-7296-4214529243B6}"/>
              </a:ext>
            </a:extLst>
          </p:cNvPr>
          <p:cNvSpPr>
            <a:spLocks noGrp="1"/>
          </p:cNvSpPr>
          <p:nvPr>
            <p:ph type="title"/>
          </p:nvPr>
        </p:nvSpPr>
        <p:spPr>
          <a:xfrm>
            <a:off x="867156" y="2464787"/>
            <a:ext cx="16702386" cy="1242146"/>
          </a:xfrm>
        </p:spPr>
        <p:txBody>
          <a:bodyPr>
            <a:noAutofit/>
          </a:bodyPr>
          <a:lstStyle/>
          <a:p>
            <a:pPr marL="0" marR="0">
              <a:lnSpc>
                <a:spcPct val="115000"/>
              </a:lnSpc>
              <a:spcBef>
                <a:spcPts val="0"/>
              </a:spcBef>
              <a:spcAft>
                <a:spcPts val="0"/>
              </a:spcAft>
            </a:pPr>
            <a:r>
              <a:rPr lang="en-US" dirty="0">
                <a:effectLst/>
                <a:latin typeface="Arial" panose="020B0604020202020204" pitchFamily="34" charset="0"/>
                <a:ea typeface="Arial" panose="020B0604020202020204" pitchFamily="34" charset="0"/>
              </a:rPr>
              <a:t>The Present: Digital Marketing Complexity</a:t>
            </a:r>
          </a:p>
        </p:txBody>
      </p:sp>
      <p:sp>
        <p:nvSpPr>
          <p:cNvPr id="4" name="Text Placeholder 3">
            <a:extLst>
              <a:ext uri="{FF2B5EF4-FFF2-40B4-BE49-F238E27FC236}">
                <a16:creationId xmlns:a16="http://schemas.microsoft.com/office/drawing/2014/main" id="{C3E650C9-5553-10E4-8329-C33E0BF0EDDD}"/>
              </a:ext>
            </a:extLst>
          </p:cNvPr>
          <p:cNvSpPr>
            <a:spLocks noGrp="1"/>
          </p:cNvSpPr>
          <p:nvPr>
            <p:ph type="body" sz="quarter" idx="11"/>
          </p:nvPr>
        </p:nvSpPr>
        <p:spPr>
          <a:xfrm>
            <a:off x="867156" y="4365893"/>
            <a:ext cx="12675678" cy="3456320"/>
          </a:xfrm>
        </p:spPr>
        <p:txBody>
          <a:bodyPr>
            <a:normAutofit fontScale="25000" lnSpcReduction="20000"/>
          </a:bodyPr>
          <a:lstStyle/>
          <a:p>
            <a:pPr marL="0" indent="0">
              <a:buNone/>
            </a:pPr>
            <a:r>
              <a:rPr lang="en-US" sz="17600" dirty="0">
                <a:solidFill>
                  <a:schemeClr val="bg1"/>
                </a:solidFill>
              </a:rPr>
              <a:t>●	Digital Transformation</a:t>
            </a:r>
          </a:p>
          <a:p>
            <a:pPr marL="0" indent="0">
              <a:buNone/>
            </a:pPr>
            <a:r>
              <a:rPr lang="en-US" sz="17600" dirty="0">
                <a:solidFill>
                  <a:schemeClr val="bg1"/>
                </a:solidFill>
              </a:rPr>
              <a:t>●	Social Media Impact</a:t>
            </a:r>
          </a:p>
          <a:p>
            <a:pPr marL="0" indent="0">
              <a:buNone/>
            </a:pPr>
            <a:r>
              <a:rPr lang="en-US" sz="17600" dirty="0">
                <a:solidFill>
                  <a:schemeClr val="bg1"/>
                </a:solidFill>
              </a:rPr>
              <a:t>●	Search Engine Optimization (SEO)</a:t>
            </a:r>
          </a:p>
          <a:p>
            <a:pPr marL="0" indent="0">
              <a:buNone/>
            </a:pPr>
            <a:r>
              <a:rPr lang="en-US" sz="17600" dirty="0">
                <a:solidFill>
                  <a:schemeClr val="bg1"/>
                </a:solidFill>
              </a:rPr>
              <a:t>●	Content Marketing</a:t>
            </a:r>
          </a:p>
          <a:p>
            <a:pPr marL="0" indent="0">
              <a:buNone/>
            </a:pPr>
            <a:r>
              <a:rPr lang="en-US" sz="17600" dirty="0">
                <a:solidFill>
                  <a:schemeClr val="bg1"/>
                </a:solidFill>
              </a:rPr>
              <a:t>●	Email Marketing and Automation</a:t>
            </a:r>
          </a:p>
          <a:p>
            <a:pPr marL="0" indent="0">
              <a:buNone/>
            </a:pPr>
            <a:r>
              <a:rPr lang="en-US" sz="17600" dirty="0">
                <a:solidFill>
                  <a:schemeClr val="bg1"/>
                </a:solidFill>
              </a:rPr>
              <a:t>●	Data-Driven Decision Making</a:t>
            </a:r>
          </a:p>
          <a:p>
            <a:endParaRPr lang="en-US" dirty="0">
              <a:solidFill>
                <a:schemeClr val="bg1"/>
              </a:solidFill>
            </a:endParaRPr>
          </a:p>
        </p:txBody>
      </p:sp>
    </p:spTree>
    <p:extLst>
      <p:ext uri="{BB962C8B-B14F-4D97-AF65-F5344CB8AC3E}">
        <p14:creationId xmlns:p14="http://schemas.microsoft.com/office/powerpoint/2010/main" val="356338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374664" y="3642246"/>
            <a:ext cx="9939340" cy="1101034"/>
          </a:xfrm>
        </p:spPr>
        <p:txBody>
          <a:bodyPr>
            <a:noAutofit/>
          </a:bodyPr>
          <a:lstStyle/>
          <a:p>
            <a:r>
              <a:rPr lang="en-US" sz="5400" dirty="0">
                <a:effectLst/>
                <a:latin typeface="Arial" panose="020B0604020202020204" pitchFamily="34" charset="0"/>
                <a:ea typeface="Arial" panose="020B0604020202020204" pitchFamily="34" charset="0"/>
              </a:rPr>
              <a:t>Importance of Digital Marketing</a:t>
            </a:r>
            <a:endParaRPr lang="en-US" sz="5400" dirty="0"/>
          </a:p>
        </p:txBody>
      </p:sp>
      <p:sp>
        <p:nvSpPr>
          <p:cNvPr id="8" name="Text Placeholder 2">
            <a:extLst>
              <a:ext uri="{FF2B5EF4-FFF2-40B4-BE49-F238E27FC236}">
                <a16:creationId xmlns:a16="http://schemas.microsoft.com/office/drawing/2014/main" id="{3A42C21F-D8CC-0B3D-524D-7AC83CD0499F}"/>
              </a:ext>
            </a:extLst>
          </p:cNvPr>
          <p:cNvSpPr>
            <a:spLocks noGrp="1"/>
          </p:cNvSpPr>
          <p:nvPr>
            <p:ph type="body" sz="quarter" idx="10"/>
          </p:nvPr>
        </p:nvSpPr>
        <p:spPr>
          <a:xfrm>
            <a:off x="374664" y="4743280"/>
            <a:ext cx="9359042" cy="549911"/>
          </a:xfrm>
        </p:spPr>
        <p:txBody>
          <a:bodyPr/>
          <a:lstStyle/>
          <a:p>
            <a:r>
              <a:rPr lang="en-US" dirty="0">
                <a:solidFill>
                  <a:schemeClr val="bg1"/>
                </a:solidFill>
                <a:latin typeface="Futura PT Book" panose="020B0502020204020303" pitchFamily="34" charset="77"/>
              </a:rPr>
              <a:t>Embracing the digital era</a:t>
            </a:r>
          </a:p>
        </p:txBody>
      </p:sp>
      <p:pic>
        <p:nvPicPr>
          <p:cNvPr id="5" name="Picture Placeholder 4" descr="A person typing on a computer&#10;&#10;Description automatically generated">
            <a:extLst>
              <a:ext uri="{FF2B5EF4-FFF2-40B4-BE49-F238E27FC236}">
                <a16:creationId xmlns:a16="http://schemas.microsoft.com/office/drawing/2014/main" id="{75A2EE62-997B-3A5A-7822-025F1A61BBE4}"/>
              </a:ext>
            </a:extLst>
          </p:cNvPr>
          <p:cNvPicPr>
            <a:picLocks noGrp="1" noChangeAspect="1"/>
          </p:cNvPicPr>
          <p:nvPr>
            <p:ph type="pic" sz="quarter" idx="11"/>
          </p:nvPr>
        </p:nvPicPr>
        <p:blipFill>
          <a:blip r:embed="rId2"/>
          <a:srcRect l="23916" r="23916"/>
          <a:stretch>
            <a:fillRect/>
          </a:stretch>
        </p:blipFill>
        <p:spPr/>
      </p:pic>
    </p:spTree>
    <p:extLst>
      <p:ext uri="{BB962C8B-B14F-4D97-AF65-F5344CB8AC3E}">
        <p14:creationId xmlns:p14="http://schemas.microsoft.com/office/powerpoint/2010/main" val="59979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278809" y="895949"/>
            <a:ext cx="9939340" cy="1101034"/>
          </a:xfrm>
        </p:spPr>
        <p:txBody>
          <a:bodyPr>
            <a:noAutofit/>
          </a:bodyPr>
          <a:lstStyle/>
          <a:p>
            <a:r>
              <a:rPr lang="en-US" sz="5400" dirty="0">
                <a:latin typeface="Arial" panose="020B0604020202020204" pitchFamily="34" charset="0"/>
                <a:ea typeface="Arial" panose="020B0604020202020204" pitchFamily="34" charset="0"/>
              </a:rPr>
              <a:t>What is SEO?</a:t>
            </a:r>
            <a:endParaRPr lang="en-US" sz="5400" dirty="0"/>
          </a:p>
        </p:txBody>
      </p:sp>
      <p:sp>
        <p:nvSpPr>
          <p:cNvPr id="15" name="TextBox 14">
            <a:extLst>
              <a:ext uri="{FF2B5EF4-FFF2-40B4-BE49-F238E27FC236}">
                <a16:creationId xmlns:a16="http://schemas.microsoft.com/office/drawing/2014/main" id="{4BC31F41-C7C7-1FD9-10A4-7ED269FA69AA}"/>
              </a:ext>
            </a:extLst>
          </p:cNvPr>
          <p:cNvSpPr txBox="1"/>
          <p:nvPr/>
        </p:nvSpPr>
        <p:spPr>
          <a:xfrm>
            <a:off x="840511" y="2191148"/>
            <a:ext cx="10048788" cy="6285503"/>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At its core, SEO is your digital compass, guiding potential customers to your travel offerings. It's not just about being discoverable but being the first choice in a sea of options. In the words of a famous saying, "It's not about the destination but the journey." Let's embark on the riveting journey of SEO.</a:t>
            </a:r>
          </a:p>
        </p:txBody>
      </p:sp>
      <p:pic>
        <p:nvPicPr>
          <p:cNvPr id="5" name="Picture Placeholder 4" descr="A person holding a phone and using a computer&#10;&#10;Description automatically generated">
            <a:extLst>
              <a:ext uri="{FF2B5EF4-FFF2-40B4-BE49-F238E27FC236}">
                <a16:creationId xmlns:a16="http://schemas.microsoft.com/office/drawing/2014/main" id="{58030D55-DD66-3B56-90FF-9F90770E9B81}"/>
              </a:ext>
            </a:extLst>
          </p:cNvPr>
          <p:cNvPicPr>
            <a:picLocks noGrp="1" noChangeAspect="1"/>
          </p:cNvPicPr>
          <p:nvPr>
            <p:ph type="pic" sz="quarter" idx="11"/>
          </p:nvPr>
        </p:nvPicPr>
        <p:blipFill rotWithShape="1">
          <a:blip r:embed="rId2"/>
          <a:srcRect l="2696" r="45135"/>
          <a:stretch/>
        </p:blipFill>
        <p:spPr>
          <a:xfrm>
            <a:off x="10218149" y="-14514"/>
            <a:ext cx="8093100" cy="10348008"/>
          </a:xfrm>
        </p:spPr>
      </p:pic>
    </p:spTree>
    <p:extLst>
      <p:ext uri="{BB962C8B-B14F-4D97-AF65-F5344CB8AC3E}">
        <p14:creationId xmlns:p14="http://schemas.microsoft.com/office/powerpoint/2010/main" val="232499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094D51-7359-B48E-DF85-B27264972B9D}"/>
              </a:ext>
            </a:extLst>
          </p:cNvPr>
          <p:cNvSpPr>
            <a:spLocks noGrp="1"/>
          </p:cNvSpPr>
          <p:nvPr>
            <p:ph type="title"/>
          </p:nvPr>
        </p:nvSpPr>
        <p:spPr>
          <a:xfrm>
            <a:off x="696040" y="1493143"/>
            <a:ext cx="9939340" cy="1101034"/>
          </a:xfrm>
        </p:spPr>
        <p:txBody>
          <a:bodyPr>
            <a:noAutofit/>
          </a:bodyPr>
          <a:lstStyle/>
          <a:p>
            <a:r>
              <a:rPr lang="en-US" sz="5400" dirty="0">
                <a:latin typeface="Arial" panose="020B0604020202020204" pitchFamily="34" charset="0"/>
                <a:ea typeface="Arial" panose="020B0604020202020204" pitchFamily="34" charset="0"/>
              </a:rPr>
              <a:t>Why SEO Matters?</a:t>
            </a:r>
            <a:endParaRPr lang="en-US" sz="5400" dirty="0"/>
          </a:p>
        </p:txBody>
      </p:sp>
      <p:sp>
        <p:nvSpPr>
          <p:cNvPr id="15" name="TextBox 14">
            <a:extLst>
              <a:ext uri="{FF2B5EF4-FFF2-40B4-BE49-F238E27FC236}">
                <a16:creationId xmlns:a16="http://schemas.microsoft.com/office/drawing/2014/main" id="{4BC31F41-C7C7-1FD9-10A4-7ED269FA69AA}"/>
              </a:ext>
            </a:extLst>
          </p:cNvPr>
          <p:cNvSpPr txBox="1"/>
          <p:nvPr/>
        </p:nvSpPr>
        <p:spPr>
          <a:xfrm>
            <a:off x="1312582" y="3461754"/>
            <a:ext cx="10048788" cy="3942746"/>
          </a:xfrm>
          <a:prstGeom prst="rect">
            <a:avLst/>
          </a:prstGeom>
          <a:noFill/>
        </p:spPr>
        <p:txBody>
          <a:bodyPr wrap="square">
            <a:spAutoFit/>
          </a:bodyPr>
          <a:lstStyle/>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	Visibility is Key</a:t>
            </a:r>
          </a:p>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	Building Trust and Credibility</a:t>
            </a:r>
          </a:p>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	Capturing Intent</a:t>
            </a:r>
          </a:p>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	Competing Effectively</a:t>
            </a:r>
          </a:p>
          <a:p>
            <a:pPr>
              <a:lnSpc>
                <a:spcPct val="115000"/>
              </a:lnSpc>
            </a:pPr>
            <a:r>
              <a:rPr lang="en-US" sz="4400" dirty="0">
                <a:solidFill>
                  <a:schemeClr val="bg1"/>
                </a:solidFill>
                <a:effectLst/>
                <a:latin typeface="Futura PT Book" panose="020B0604020202020204" charset="0"/>
                <a:ea typeface="Arial" panose="020B0604020202020204" pitchFamily="34" charset="0"/>
                <a:cs typeface="Arial" panose="020B0604020202020204" pitchFamily="34" charset="0"/>
              </a:rPr>
              <a:t>●	Enhancing User Experience</a:t>
            </a:r>
          </a:p>
        </p:txBody>
      </p:sp>
      <p:pic>
        <p:nvPicPr>
          <p:cNvPr id="5" name="Picture Placeholder 4" descr="A person holding a phone and looking at a computer&#10;&#10;Description automatically generated">
            <a:extLst>
              <a:ext uri="{FF2B5EF4-FFF2-40B4-BE49-F238E27FC236}">
                <a16:creationId xmlns:a16="http://schemas.microsoft.com/office/drawing/2014/main" id="{30DF4ED5-BF43-A798-A17E-9AFE4BB1A0B2}"/>
              </a:ext>
            </a:extLst>
          </p:cNvPr>
          <p:cNvPicPr>
            <a:picLocks noGrp="1" noChangeAspect="1"/>
          </p:cNvPicPr>
          <p:nvPr>
            <p:ph type="pic" sz="quarter" idx="11"/>
          </p:nvPr>
        </p:nvPicPr>
        <p:blipFill rotWithShape="1">
          <a:blip r:embed="rId2"/>
          <a:srcRect l="4464" r="43367"/>
          <a:stretch/>
        </p:blipFill>
        <p:spPr>
          <a:xfrm>
            <a:off x="10218149" y="-14514"/>
            <a:ext cx="8093100" cy="10348008"/>
          </a:xfrm>
        </p:spPr>
      </p:pic>
    </p:spTree>
    <p:extLst>
      <p:ext uri="{BB962C8B-B14F-4D97-AF65-F5344CB8AC3E}">
        <p14:creationId xmlns:p14="http://schemas.microsoft.com/office/powerpoint/2010/main" val="1073358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94da2c-079c-49b5-a81a-a8d7b3d25fd3" xsi:nil="true"/>
    <lcf76f155ced4ddcb4097134ff3c332f xmlns="120b3ef0-7e1b-4c97-9e81-911b960786d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47E9D641BC1E4381EAE0FA01EE0239" ma:contentTypeVersion="14" ma:contentTypeDescription="Create a new document." ma:contentTypeScope="" ma:versionID="14481538ad33a62196ffc30894e9c4bd">
  <xsd:schema xmlns:xsd="http://www.w3.org/2001/XMLSchema" xmlns:xs="http://www.w3.org/2001/XMLSchema" xmlns:p="http://schemas.microsoft.com/office/2006/metadata/properties" xmlns:ns2="120b3ef0-7e1b-4c97-9e81-911b960786d6" xmlns:ns3="f494da2c-079c-49b5-a81a-a8d7b3d25fd3" targetNamespace="http://schemas.microsoft.com/office/2006/metadata/properties" ma:root="true" ma:fieldsID="3eec96a885f64fe5800faf9a5d587ed3" ns2:_="" ns3:_="">
    <xsd:import namespace="120b3ef0-7e1b-4c97-9e81-911b960786d6"/>
    <xsd:import namespace="f494da2c-079c-49b5-a81a-a8d7b3d25fd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0b3ef0-7e1b-4c97-9e81-911b960786d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c21eb5a-d68e-4ea4-9a1b-933e012f8ac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94da2c-079c-49b5-a81a-a8d7b3d25fd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4dda636-d933-4f85-9ddd-a945d0e73d73}" ma:internalName="TaxCatchAll" ma:showField="CatchAllData" ma:web="f494da2c-079c-49b5-a81a-a8d7b3d25fd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04107-39BA-4528-A78D-3DBE84F38ECF}">
  <ds:schemaRefs>
    <ds:schemaRef ds:uri="http://schemas.microsoft.com/sharepoint/v3/contenttype/forms"/>
  </ds:schemaRefs>
</ds:datastoreItem>
</file>

<file path=customXml/itemProps2.xml><?xml version="1.0" encoding="utf-8"?>
<ds:datastoreItem xmlns:ds="http://schemas.openxmlformats.org/officeDocument/2006/customXml" ds:itemID="{1D59E531-2DAE-41BD-B4F4-80448540528D}">
  <ds:schemaRefs>
    <ds:schemaRef ds:uri="http://schemas.microsoft.com/office/infopath/2007/PartnerControls"/>
    <ds:schemaRef ds:uri="http://schemas.microsoft.com/office/2006/metadata/properties"/>
    <ds:schemaRef ds:uri="http://schemas.microsoft.com/office/2006/documentManagement/types"/>
    <ds:schemaRef ds:uri="a7a38a46-61cd-428f-ae75-d19d8ea3c86e"/>
    <ds:schemaRef ds:uri="http://purl.org/dc/elements/1.1/"/>
    <ds:schemaRef ds:uri="http://purl.org/dc/terms/"/>
    <ds:schemaRef ds:uri="http://schemas.openxmlformats.org/package/2006/metadata/core-properties"/>
    <ds:schemaRef ds:uri="http://www.w3.org/XML/1998/namespace"/>
    <ds:schemaRef ds:uri="08ebe4f2-bce7-4fb5-a2d8-3a6d6cb568f5"/>
    <ds:schemaRef ds:uri="http://purl.org/dc/dcmitype/"/>
    <ds:schemaRef ds:uri="f494da2c-079c-49b5-a81a-a8d7b3d25fd3"/>
    <ds:schemaRef ds:uri="120b3ef0-7e1b-4c97-9e81-911b960786d6"/>
  </ds:schemaRefs>
</ds:datastoreItem>
</file>

<file path=customXml/itemProps3.xml><?xml version="1.0" encoding="utf-8"?>
<ds:datastoreItem xmlns:ds="http://schemas.openxmlformats.org/officeDocument/2006/customXml" ds:itemID="{0286F8FF-2754-4D9D-B86D-01660C65A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0b3ef0-7e1b-4c97-9e81-911b960786d6"/>
    <ds:schemaRef ds:uri="f494da2c-079c-49b5-a81a-a8d7b3d25f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6379</TotalTime>
  <Words>668</Words>
  <Application>Microsoft Office PowerPoint</Application>
  <PresentationFormat>Custom</PresentationFormat>
  <Paragraphs>87</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Using Search Engine Optimization to Grow Your Luxury Travel Business</vt:lpstr>
      <vt:lpstr>Kenny Pustizzi</vt:lpstr>
      <vt:lpstr>Kenny Pustizzi</vt:lpstr>
      <vt:lpstr>Marketing in the Past (10-15 Years Ago)</vt:lpstr>
      <vt:lpstr>The Present: Digital Marketing Complexity</vt:lpstr>
      <vt:lpstr>Importance of Digital Marketing</vt:lpstr>
      <vt:lpstr>What is SEO?</vt:lpstr>
      <vt:lpstr>Why SEO Matters?</vt:lpstr>
      <vt:lpstr>The Digital Marketing Game</vt:lpstr>
      <vt:lpstr>The Digital Marketing Game</vt:lpstr>
      <vt:lpstr>Key Elements of SEO ● Keywords: The search terms travelers use ● Content: Engaging, relevant, and valuable ● User Experience: Streamlined and intuitive                    site navigation ● Mobile Optimization: Catering to the smartphone generation </vt:lpstr>
      <vt:lpstr>Local SEO and Social Media</vt:lpstr>
      <vt:lpstr>Competing with Booking Engines</vt:lpstr>
      <vt:lpstr>Top Keyword Searches for Luxury Travel</vt:lpstr>
      <vt:lpstr>Top Keyword Searches for Luxury Travel</vt:lpstr>
      <vt:lpstr>Top Keyword Searches for Luxury Travel</vt:lpstr>
      <vt:lpstr>Top Keyword Searches for Luxury Travel</vt:lpstr>
      <vt:lpstr>Top Keyword Searches for Luxury Travel</vt:lpstr>
      <vt:lpstr>Top Keyword Searches for Luxury Travel</vt:lpstr>
      <vt:lpstr>Monitoring and Analytics</vt:lpstr>
      <vt:lpstr>The Road Ahead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TITLE/FUTURA PT DEMI</dc:title>
  <dc:creator>Adrianna Amato</dc:creator>
  <cp:lastModifiedBy>Kenny Pustizzi</cp:lastModifiedBy>
  <cp:revision>31</cp:revision>
  <dcterms:created xsi:type="dcterms:W3CDTF">2022-08-24T19:48:47Z</dcterms:created>
  <dcterms:modified xsi:type="dcterms:W3CDTF">2023-10-18T21:51:10Z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0x010100F547E9D641BC1E4381EAE0FA01EE0239</vt:lpwstr>
  </property>
  <property fmtid="{D5CDD505-2E9C-101B-9397-08002B2CF9AE}" pid="3" name="MediaServiceImageTags">
    <vt:lpwstr/>
  </property>
</Properties>
</file>